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60" r:id="rId6"/>
    <p:sldId id="261" r:id="rId7"/>
    <p:sldId id="272" r:id="rId8"/>
    <p:sldId id="265" r:id="rId9"/>
    <p:sldId id="273" r:id="rId10"/>
    <p:sldId id="266" r:id="rId11"/>
    <p:sldId id="269" r:id="rId12"/>
    <p:sldId id="267" r:id="rId13"/>
    <p:sldId id="268" r:id="rId1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rni Jacques" initials="HJ" lastIdx="1" clrIdx="0">
    <p:extLst>
      <p:ext uri="{19B8F6BF-5375-455C-9EA6-DF929625EA0E}">
        <p15:presenceInfo xmlns:p15="http://schemas.microsoft.com/office/powerpoint/2012/main" userId="e70faf14a1587a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7E3C6-9274-42F7-975E-43A9DDAF301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D8D6A25B-36F1-439F-9840-4A7482F27A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25E38C2C-F11E-4E9A-8089-86D67305B0CC}"/>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5" name="Espace réservé du pied de page 4">
            <a:extLst>
              <a:ext uri="{FF2B5EF4-FFF2-40B4-BE49-F238E27FC236}">
                <a16:creationId xmlns:a16="http://schemas.microsoft.com/office/drawing/2014/main" id="{60D72C70-7155-4AE4-BC15-45DB1A1310D6}"/>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C9AA9E0B-BAB0-43D8-A679-21FC02EA62E7}"/>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221510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C7549-54A7-4C79-8A3E-8F5656027BFB}"/>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EA7FDE5F-2E71-4A43-BE1B-7CD99555E0C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728DE0B-5DA2-453F-919D-05BE23842DDB}"/>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5" name="Espace réservé du pied de page 4">
            <a:extLst>
              <a:ext uri="{FF2B5EF4-FFF2-40B4-BE49-F238E27FC236}">
                <a16:creationId xmlns:a16="http://schemas.microsoft.com/office/drawing/2014/main" id="{74B9181C-6BB3-42DD-B93C-39A5D003690A}"/>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EA0917D7-4B3A-4EDE-8A14-C7C56BFD8EFC}"/>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109273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8468F0C-D00F-4CCE-9CF1-20199C0D18B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B010D1BB-3087-45F0-AADB-BE2422525CB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54B1BA98-FD5D-4BD3-A1A1-369758827516}"/>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5" name="Espace réservé du pied de page 4">
            <a:extLst>
              <a:ext uri="{FF2B5EF4-FFF2-40B4-BE49-F238E27FC236}">
                <a16:creationId xmlns:a16="http://schemas.microsoft.com/office/drawing/2014/main" id="{D48CCFC8-04C8-4F15-BDCA-CA3B5366F4E9}"/>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CA02D3DA-9435-40B8-8278-A40B869CBA26}"/>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51046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0410C5-97FF-40B4-A2E6-18BEA5C13A29}"/>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4AA205A1-CC7B-40A5-AAE3-0A65690BCFF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8778C31F-C85E-4A1F-A0CD-9379FEAF40FD}"/>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5" name="Espace réservé du pied de page 4">
            <a:extLst>
              <a:ext uri="{FF2B5EF4-FFF2-40B4-BE49-F238E27FC236}">
                <a16:creationId xmlns:a16="http://schemas.microsoft.com/office/drawing/2014/main" id="{66748408-4AC6-481C-A7ED-176D76025CD2}"/>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7872541E-585E-4317-92E9-D65610D343D9}"/>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418907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275388-0575-415A-9345-1310B7E87B6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B7A3613B-7459-4340-8F58-8D3AF22466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AD540D8-9FCC-4AD4-9C6A-C489C3CEB2ED}"/>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5" name="Espace réservé du pied de page 4">
            <a:extLst>
              <a:ext uri="{FF2B5EF4-FFF2-40B4-BE49-F238E27FC236}">
                <a16:creationId xmlns:a16="http://schemas.microsoft.com/office/drawing/2014/main" id="{D2D1A441-379C-41A9-9E7C-55C5912F5A8D}"/>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F2B35081-1C62-4C3E-B7E0-592F1111B5C3}"/>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329489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6B160A-2AFE-4DBB-B985-E9BA0201E879}"/>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918C386B-237E-4752-B179-966BBCA979C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BA5CC3ED-E4BD-43E4-A6C1-7C175E503FD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EB5F5057-B9F9-4C2A-A46B-AAE8FFD01715}"/>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6" name="Espace réservé du pied de page 5">
            <a:extLst>
              <a:ext uri="{FF2B5EF4-FFF2-40B4-BE49-F238E27FC236}">
                <a16:creationId xmlns:a16="http://schemas.microsoft.com/office/drawing/2014/main" id="{54D0243E-3755-4D5B-BC85-D5981E4D403D}"/>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B355C376-E2C9-414B-A57D-C2CC15966F05}"/>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356765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D1C3C-71C2-417F-A101-BC5B4C457023}"/>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7D21742B-0E88-4F80-A139-26D27954F9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41208E0-DA30-4ADB-8ABE-97DACD0A6F4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8520B673-DB70-4AEF-96A5-6EE1458D0D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6C5A06-A5D3-4A07-BAB7-4661DA60905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95FD15B4-C918-4658-8507-BA3B865702FF}"/>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8" name="Espace réservé du pied de page 7">
            <a:extLst>
              <a:ext uri="{FF2B5EF4-FFF2-40B4-BE49-F238E27FC236}">
                <a16:creationId xmlns:a16="http://schemas.microsoft.com/office/drawing/2014/main" id="{3F43D9CE-DD46-4A7D-9089-86FFEB26A6AF}"/>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A5799871-7565-45E0-9710-794AB0C93E7B}"/>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79739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583D4-A6FE-4854-8E9C-8D78BC8C937B}"/>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5231E3F2-C849-4C4C-A290-BC9EDD8233D0}"/>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4" name="Espace réservé du pied de page 3">
            <a:extLst>
              <a:ext uri="{FF2B5EF4-FFF2-40B4-BE49-F238E27FC236}">
                <a16:creationId xmlns:a16="http://schemas.microsoft.com/office/drawing/2014/main" id="{0533767B-9E74-4025-A8FD-D7534AE148AB}"/>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81483ABC-E603-4A23-92DA-B07C21F8FAFD}"/>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112095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3092798-E16E-4FD3-AFBA-DB5674F53A4A}"/>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3" name="Espace réservé du pied de page 2">
            <a:extLst>
              <a:ext uri="{FF2B5EF4-FFF2-40B4-BE49-F238E27FC236}">
                <a16:creationId xmlns:a16="http://schemas.microsoft.com/office/drawing/2014/main" id="{B9B1D515-27FE-429F-B99B-25DA4177452A}"/>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138E9C3E-4B62-4758-A1EE-6E00954D7436}"/>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319510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1C1F4-9AF1-48AD-BFE4-24E3F59EC3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A8D8CBE2-84F7-45C6-8A2D-0B1C03CC2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6ED036B0-E64F-4E5C-9288-4A8D6C244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AA29A70-CCC1-4842-8A74-1C6B54777934}"/>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6" name="Espace réservé du pied de page 5">
            <a:extLst>
              <a:ext uri="{FF2B5EF4-FFF2-40B4-BE49-F238E27FC236}">
                <a16:creationId xmlns:a16="http://schemas.microsoft.com/office/drawing/2014/main" id="{C89CE24E-AD3A-4B20-92C4-737D0C3DC3DE}"/>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AD507FB2-4027-4F19-850D-46ADA3E305E6}"/>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102925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FA049-928F-4BC2-B55C-77424AF486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42381D58-2591-4EAF-A8A1-B21791024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ED61DB5C-E94B-4BA0-9BF2-856643286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1ADC22-E652-444C-864B-4826D18CBB01}"/>
              </a:ext>
            </a:extLst>
          </p:cNvPr>
          <p:cNvSpPr>
            <a:spLocks noGrp="1"/>
          </p:cNvSpPr>
          <p:nvPr>
            <p:ph type="dt" sz="half" idx="10"/>
          </p:nvPr>
        </p:nvSpPr>
        <p:spPr/>
        <p:txBody>
          <a:bodyPr/>
          <a:lstStyle/>
          <a:p>
            <a:fld id="{01A63987-55F8-40F9-AA8A-5F309DBED4E7}" type="datetimeFigureOut">
              <a:rPr lang="fr-CH" smtClean="0"/>
              <a:t>07.09.2021</a:t>
            </a:fld>
            <a:endParaRPr lang="fr-CH"/>
          </a:p>
        </p:txBody>
      </p:sp>
      <p:sp>
        <p:nvSpPr>
          <p:cNvPr id="6" name="Espace réservé du pied de page 5">
            <a:extLst>
              <a:ext uri="{FF2B5EF4-FFF2-40B4-BE49-F238E27FC236}">
                <a16:creationId xmlns:a16="http://schemas.microsoft.com/office/drawing/2014/main" id="{A624A0B6-7764-4BBF-9E58-C22DEF15B426}"/>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52F4DB97-0C20-468E-97CD-CEEE33623729}"/>
              </a:ext>
            </a:extLst>
          </p:cNvPr>
          <p:cNvSpPr>
            <a:spLocks noGrp="1"/>
          </p:cNvSpPr>
          <p:nvPr>
            <p:ph type="sldNum" sz="quarter" idx="12"/>
          </p:nvPr>
        </p:nvSpPr>
        <p:spPr/>
        <p:txBody>
          <a:bodyPr/>
          <a:lstStyle/>
          <a:p>
            <a:fld id="{A5356AAE-11A7-4BDB-8BFA-14A76D02FA6A}" type="slidenum">
              <a:rPr lang="fr-CH" smtClean="0"/>
              <a:t>‹N°›</a:t>
            </a:fld>
            <a:endParaRPr lang="fr-CH"/>
          </a:p>
        </p:txBody>
      </p:sp>
    </p:spTree>
    <p:extLst>
      <p:ext uri="{BB962C8B-B14F-4D97-AF65-F5344CB8AC3E}">
        <p14:creationId xmlns:p14="http://schemas.microsoft.com/office/powerpoint/2010/main" val="108373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D51CAF-3157-4DBA-84DF-CBB2485CE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DC58E87F-C34B-4877-BA32-513D6DF6C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BC2B46B9-8799-42F0-AA9F-06F211DB8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63987-55F8-40F9-AA8A-5F309DBED4E7}" type="datetimeFigureOut">
              <a:rPr lang="fr-CH" smtClean="0"/>
              <a:t>07.09.2021</a:t>
            </a:fld>
            <a:endParaRPr lang="fr-CH"/>
          </a:p>
        </p:txBody>
      </p:sp>
      <p:sp>
        <p:nvSpPr>
          <p:cNvPr id="5" name="Espace réservé du pied de page 4">
            <a:extLst>
              <a:ext uri="{FF2B5EF4-FFF2-40B4-BE49-F238E27FC236}">
                <a16:creationId xmlns:a16="http://schemas.microsoft.com/office/drawing/2014/main" id="{5420FFDA-AD38-456F-9F7C-F2FD7E240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CBE194FE-7BC5-4B41-B8BB-2108290D2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56AAE-11A7-4BDB-8BFA-14A76D02FA6A}" type="slidenum">
              <a:rPr lang="fr-CH" smtClean="0"/>
              <a:t>‹N°›</a:t>
            </a:fld>
            <a:endParaRPr lang="fr-CH"/>
          </a:p>
        </p:txBody>
      </p:sp>
    </p:spTree>
    <p:extLst>
      <p:ext uri="{BB962C8B-B14F-4D97-AF65-F5344CB8AC3E}">
        <p14:creationId xmlns:p14="http://schemas.microsoft.com/office/powerpoint/2010/main" val="362278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3">
            <a:extLst>
              <a:ext uri="{FF2B5EF4-FFF2-40B4-BE49-F238E27FC236}">
                <a16:creationId xmlns:a16="http://schemas.microsoft.com/office/drawing/2014/main" id="{D7CD43F8-28B6-43AE-B72F-2DA951C59A6D}"/>
              </a:ext>
            </a:extLst>
          </p:cNvPr>
          <p:cNvSpPr>
            <a:spLocks noGrp="1"/>
          </p:cNvSpPr>
          <p:nvPr>
            <p:ph type="title"/>
          </p:nvPr>
        </p:nvSpPr>
        <p:spPr>
          <a:xfrm>
            <a:off x="643467" y="321734"/>
            <a:ext cx="10905066" cy="1135737"/>
          </a:xfrm>
        </p:spPr>
        <p:txBody>
          <a:bodyPr>
            <a:normAutofit/>
          </a:bodyPr>
          <a:lstStyle/>
          <a:p>
            <a:pPr algn="ctr"/>
            <a:r>
              <a:rPr lang="fr-CH" sz="2800" dirty="0"/>
              <a:t>Séance de rentrée du Conservatoire – Mercredi 18 août 2021</a:t>
            </a:r>
          </a:p>
        </p:txBody>
      </p:sp>
      <p:sp>
        <p:nvSpPr>
          <p:cNvPr id="30"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Espace réservé du contenu 11" descr="blague sur la fin des vacances – Blagues et Dessins">
            <a:extLst>
              <a:ext uri="{FF2B5EF4-FFF2-40B4-BE49-F238E27FC236}">
                <a16:creationId xmlns:a16="http://schemas.microsoft.com/office/drawing/2014/main" id="{75885D69-F6F4-4F99-B071-DD314BAAC8D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8864" y="1485368"/>
            <a:ext cx="6245858" cy="4636652"/>
          </a:xfrm>
          <a:prstGeom prst="rect">
            <a:avLst/>
          </a:prstGeom>
          <a:noFill/>
          <a:ln>
            <a:noFill/>
          </a:ln>
        </p:spPr>
      </p:pic>
    </p:spTree>
    <p:extLst>
      <p:ext uri="{BB962C8B-B14F-4D97-AF65-F5344CB8AC3E}">
        <p14:creationId xmlns:p14="http://schemas.microsoft.com/office/powerpoint/2010/main" val="30574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02BA0BCB-4DB1-4260-BBDD-5C9029CE9636}"/>
              </a:ext>
            </a:extLst>
          </p:cNvPr>
          <p:cNvSpPr>
            <a:spLocks noGrp="1"/>
          </p:cNvSpPr>
          <p:nvPr>
            <p:ph type="title"/>
          </p:nvPr>
        </p:nvSpPr>
        <p:spPr>
          <a:xfrm>
            <a:off x="640079" y="2053641"/>
            <a:ext cx="3669161" cy="2760098"/>
          </a:xfrm>
        </p:spPr>
        <p:txBody>
          <a:bodyPr>
            <a:normAutofit/>
          </a:bodyPr>
          <a:lstStyle/>
          <a:p>
            <a:r>
              <a:rPr lang="fr-CH">
                <a:solidFill>
                  <a:srgbClr val="FFFFFF"/>
                </a:solidFill>
              </a:rPr>
              <a:t>9. Divers et propositions individuelles</a:t>
            </a:r>
          </a:p>
        </p:txBody>
      </p:sp>
      <p:sp>
        <p:nvSpPr>
          <p:cNvPr id="4" name="Espace réservé du contenu 3">
            <a:extLst>
              <a:ext uri="{FF2B5EF4-FFF2-40B4-BE49-F238E27FC236}">
                <a16:creationId xmlns:a16="http://schemas.microsoft.com/office/drawing/2014/main" id="{AB15972F-ABEC-4002-A0A3-E3D80AF3A7B0}"/>
              </a:ext>
            </a:extLst>
          </p:cNvPr>
          <p:cNvSpPr>
            <a:spLocks noGrp="1"/>
          </p:cNvSpPr>
          <p:nvPr>
            <p:ph idx="1"/>
          </p:nvPr>
        </p:nvSpPr>
        <p:spPr>
          <a:xfrm>
            <a:off x="5790147" y="451624"/>
            <a:ext cx="6082110" cy="5954751"/>
          </a:xfrm>
          <a:solidFill>
            <a:schemeClr val="accent1">
              <a:lumMod val="60000"/>
              <a:lumOff val="40000"/>
            </a:schemeClr>
          </a:solidFill>
        </p:spPr>
        <p:txBody>
          <a:bodyPr anchor="t">
            <a:normAutofit/>
          </a:bodyPr>
          <a:lstStyle/>
          <a:p>
            <a:pPr marL="0" indent="0">
              <a:spcBef>
                <a:spcPts val="0"/>
              </a:spcBef>
              <a:buNone/>
            </a:pPr>
            <a:endParaRPr lang="fr-CH" sz="1800" b="1" dirty="0">
              <a:solidFill>
                <a:srgbClr val="000000"/>
              </a:solidFill>
            </a:endParaRPr>
          </a:p>
          <a:p>
            <a:pPr marL="0" indent="0" algn="ctr">
              <a:spcBef>
                <a:spcPts val="0"/>
              </a:spcBef>
              <a:buNone/>
            </a:pPr>
            <a:endParaRPr lang="fr-CH" sz="1800" b="1" dirty="0">
              <a:solidFill>
                <a:srgbClr val="000000"/>
              </a:solidFill>
            </a:endParaRPr>
          </a:p>
          <a:p>
            <a:pPr marL="0" indent="0" algn="ctr">
              <a:spcBef>
                <a:spcPts val="0"/>
              </a:spcBef>
              <a:buNone/>
            </a:pPr>
            <a:endParaRPr lang="fr-CH" sz="1800" b="1" dirty="0">
              <a:solidFill>
                <a:srgbClr val="000000"/>
              </a:solidFill>
            </a:endParaRPr>
          </a:p>
          <a:p>
            <a:pPr marL="0" indent="0" algn="ctr">
              <a:spcBef>
                <a:spcPts val="0"/>
              </a:spcBef>
              <a:buNone/>
            </a:pPr>
            <a:endParaRPr lang="fr-CH" sz="1800" b="1" dirty="0">
              <a:solidFill>
                <a:srgbClr val="000000"/>
              </a:solidFill>
            </a:endParaRPr>
          </a:p>
          <a:p>
            <a:pPr marL="0" indent="0" algn="ctr">
              <a:spcBef>
                <a:spcPts val="0"/>
              </a:spcBef>
              <a:buNone/>
            </a:pPr>
            <a:endParaRPr lang="fr-CH" sz="1800" b="1" dirty="0">
              <a:solidFill>
                <a:srgbClr val="000000"/>
              </a:solidFill>
            </a:endParaRPr>
          </a:p>
          <a:p>
            <a:pPr marL="0" indent="0" algn="ctr">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lgn="ctr">
              <a:spcBef>
                <a:spcPts val="0"/>
              </a:spcBef>
              <a:buNone/>
            </a:pPr>
            <a:r>
              <a:rPr lang="fr-CH" sz="1800" dirty="0">
                <a:solidFill>
                  <a:srgbClr val="000000"/>
                </a:solidFill>
              </a:rPr>
              <a:t>Aucune proposition individuelle n’est parvenue à la direction</a:t>
            </a: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p:txBody>
      </p:sp>
      <p:pic>
        <p:nvPicPr>
          <p:cNvPr id="8" name="Image 7" descr="Groupe De Personnages Emoji De Dessins Animés Smiley Jaunes En 3d | Vecteur  Premium">
            <a:extLst>
              <a:ext uri="{FF2B5EF4-FFF2-40B4-BE49-F238E27FC236}">
                <a16:creationId xmlns:a16="http://schemas.microsoft.com/office/drawing/2014/main" id="{5CC2EB96-6C03-4F6B-9320-CCABD6BF39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65392" y="978408"/>
            <a:ext cx="4590287" cy="3474720"/>
          </a:xfrm>
          <a:prstGeom prst="rect">
            <a:avLst/>
          </a:prstGeom>
          <a:noFill/>
          <a:ln>
            <a:noFill/>
          </a:ln>
        </p:spPr>
      </p:pic>
    </p:spTree>
    <p:extLst>
      <p:ext uri="{BB962C8B-B14F-4D97-AF65-F5344CB8AC3E}">
        <p14:creationId xmlns:p14="http://schemas.microsoft.com/office/powerpoint/2010/main" val="911678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9855DC3B-72BF-462F-9EA9-5FF57C4060C3}"/>
              </a:ext>
            </a:extLst>
          </p:cNvPr>
          <p:cNvSpPr>
            <a:spLocks noGrp="1"/>
          </p:cNvSpPr>
          <p:nvPr>
            <p:ph type="title"/>
          </p:nvPr>
        </p:nvSpPr>
        <p:spPr>
          <a:xfrm>
            <a:off x="640079" y="1750741"/>
            <a:ext cx="3965375" cy="3062998"/>
          </a:xfrm>
        </p:spPr>
        <p:txBody>
          <a:bodyPr>
            <a:normAutofit/>
          </a:bodyPr>
          <a:lstStyle/>
          <a:p>
            <a:pPr algn="ctr"/>
            <a:r>
              <a:rPr lang="fr-CH" sz="4000" dirty="0">
                <a:solidFill>
                  <a:srgbClr val="FFFFFF"/>
                </a:solidFill>
              </a:rPr>
              <a:t>Le Conservatoire de Musique du Nord Vaudois</a:t>
            </a:r>
          </a:p>
        </p:txBody>
      </p:sp>
      <p:sp>
        <p:nvSpPr>
          <p:cNvPr id="3" name="Espace réservé du contenu 2">
            <a:extLst>
              <a:ext uri="{FF2B5EF4-FFF2-40B4-BE49-F238E27FC236}">
                <a16:creationId xmlns:a16="http://schemas.microsoft.com/office/drawing/2014/main" id="{B952DDAE-38A6-442E-B056-EF64D7D9F794}"/>
              </a:ext>
            </a:extLst>
          </p:cNvPr>
          <p:cNvSpPr>
            <a:spLocks noGrp="1"/>
          </p:cNvSpPr>
          <p:nvPr>
            <p:ph idx="1"/>
          </p:nvPr>
        </p:nvSpPr>
        <p:spPr>
          <a:xfrm>
            <a:off x="5559552" y="493776"/>
            <a:ext cx="6208776" cy="5824728"/>
          </a:xfrm>
          <a:solidFill>
            <a:schemeClr val="accent1">
              <a:lumMod val="60000"/>
              <a:lumOff val="40000"/>
            </a:schemeClr>
          </a:solidFill>
        </p:spPr>
        <p:txBody>
          <a:bodyPr anchor="t">
            <a:normAutofit/>
          </a:bodyPr>
          <a:lstStyle/>
          <a:p>
            <a:pPr algn="ctr"/>
            <a:endParaRPr lang="fr-CH" sz="3800" dirty="0">
              <a:solidFill>
                <a:srgbClr val="000000"/>
              </a:solidFill>
            </a:endParaRPr>
          </a:p>
          <a:p>
            <a:pPr marL="0" indent="0" algn="ctr">
              <a:spcBef>
                <a:spcPts val="0"/>
              </a:spcBef>
              <a:buNone/>
            </a:pPr>
            <a:r>
              <a:rPr lang="fr-CH" sz="3200" dirty="0">
                <a:solidFill>
                  <a:srgbClr val="000000"/>
                </a:solidFill>
              </a:rPr>
              <a:t>Vous souhaite:</a:t>
            </a:r>
          </a:p>
          <a:p>
            <a:pPr marL="0" indent="0" algn="ctr">
              <a:spcBef>
                <a:spcPts val="0"/>
              </a:spcBef>
              <a:buNone/>
            </a:pPr>
            <a:r>
              <a:rPr lang="fr-CH" sz="3200" dirty="0">
                <a:solidFill>
                  <a:srgbClr val="000000"/>
                </a:solidFill>
              </a:rPr>
              <a:t>Une excellente reprise, une année 2021-2022 faite de passion ainsi que de belles et saines émotions.</a:t>
            </a:r>
          </a:p>
          <a:p>
            <a:pPr marL="0" indent="0" algn="ctr">
              <a:spcBef>
                <a:spcPts val="0"/>
              </a:spcBef>
              <a:buNone/>
            </a:pPr>
            <a:endParaRPr lang="fr-CH" sz="3200" dirty="0">
              <a:solidFill>
                <a:srgbClr val="000000"/>
              </a:solidFill>
            </a:endParaRPr>
          </a:p>
          <a:p>
            <a:pPr marL="0" indent="0" algn="ctr">
              <a:spcBef>
                <a:spcPts val="0"/>
              </a:spcBef>
              <a:buNone/>
            </a:pPr>
            <a:r>
              <a:rPr lang="fr-CH" sz="3200" dirty="0">
                <a:solidFill>
                  <a:srgbClr val="000000"/>
                </a:solidFill>
              </a:rPr>
              <a:t>Merci à Toutes et à Tous</a:t>
            </a:r>
          </a:p>
          <a:p>
            <a:pPr marL="0" indent="0" algn="ctr">
              <a:spcBef>
                <a:spcPts val="0"/>
              </a:spcBef>
              <a:buNone/>
            </a:pPr>
            <a:endParaRPr lang="fr-CH" sz="3200" dirty="0">
              <a:solidFill>
                <a:srgbClr val="000000"/>
              </a:solidFill>
            </a:endParaRPr>
          </a:p>
          <a:p>
            <a:pPr marL="0" indent="0" algn="ctr">
              <a:spcBef>
                <a:spcPts val="0"/>
              </a:spcBef>
              <a:buNone/>
            </a:pPr>
            <a:endParaRPr lang="fr-CH" sz="3200" dirty="0">
              <a:solidFill>
                <a:srgbClr val="000000"/>
              </a:solidFill>
            </a:endParaRPr>
          </a:p>
        </p:txBody>
      </p:sp>
      <p:pic>
        <p:nvPicPr>
          <p:cNvPr id="7" name="Image 6" descr="En Israël un smiley a un sens juridique, et ce n&amp;#39;est pas un joke! - Tribune  Juive">
            <a:extLst>
              <a:ext uri="{FF2B5EF4-FFF2-40B4-BE49-F238E27FC236}">
                <a16:creationId xmlns:a16="http://schemas.microsoft.com/office/drawing/2014/main" id="{C4185386-910E-4A71-A720-F5F3C89AAD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25990" y="3925229"/>
            <a:ext cx="2843561" cy="1873405"/>
          </a:xfrm>
          <a:prstGeom prst="rect">
            <a:avLst/>
          </a:prstGeom>
          <a:noFill/>
          <a:ln>
            <a:noFill/>
          </a:ln>
        </p:spPr>
      </p:pic>
    </p:spTree>
    <p:extLst>
      <p:ext uri="{BB962C8B-B14F-4D97-AF65-F5344CB8AC3E}">
        <p14:creationId xmlns:p14="http://schemas.microsoft.com/office/powerpoint/2010/main" val="30845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E05F186-3B42-4FB6-9CE7-8D2B2AD1E141}"/>
              </a:ext>
            </a:extLst>
          </p:cNvPr>
          <p:cNvSpPr>
            <a:spLocks noGrp="1"/>
          </p:cNvSpPr>
          <p:nvPr>
            <p:ph type="title"/>
          </p:nvPr>
        </p:nvSpPr>
        <p:spPr>
          <a:xfrm>
            <a:off x="210312" y="1453896"/>
            <a:ext cx="4608576" cy="3803904"/>
          </a:xfrm>
        </p:spPr>
        <p:txBody>
          <a:bodyPr>
            <a:normAutofit fontScale="90000"/>
          </a:bodyPr>
          <a:lstStyle/>
          <a:p>
            <a:pPr algn="ctr"/>
            <a:r>
              <a:rPr lang="fr-CH" sz="2800" dirty="0">
                <a:solidFill>
                  <a:srgbClr val="FFFFFF"/>
                </a:solidFill>
              </a:rPr>
              <a:t>Deuxième partie</a:t>
            </a:r>
            <a:br>
              <a:rPr lang="fr-CH" sz="2800" dirty="0">
                <a:solidFill>
                  <a:srgbClr val="FFFFFF"/>
                </a:solidFill>
              </a:rPr>
            </a:br>
            <a:r>
              <a:rPr lang="fr-CH" sz="2800" dirty="0">
                <a:solidFill>
                  <a:srgbClr val="FFFFFF"/>
                </a:solidFill>
              </a:rPr>
              <a:t>Invités</a:t>
            </a:r>
            <a:br>
              <a:rPr lang="fr-CH" sz="2800" dirty="0">
                <a:solidFill>
                  <a:srgbClr val="FFFFFF"/>
                </a:solidFill>
              </a:rPr>
            </a:br>
            <a:br>
              <a:rPr lang="fr-CH" sz="2800" dirty="0">
                <a:solidFill>
                  <a:srgbClr val="FFFFFF"/>
                </a:solidFill>
              </a:rPr>
            </a:br>
            <a:r>
              <a:rPr lang="fr-CH" sz="2800" b="1" dirty="0">
                <a:solidFill>
                  <a:srgbClr val="FFFFFF"/>
                </a:solidFill>
              </a:rPr>
              <a:t>Madame Christelle Maillard</a:t>
            </a:r>
            <a:br>
              <a:rPr lang="fr-CH" sz="2800" dirty="0">
                <a:solidFill>
                  <a:srgbClr val="FFFFFF"/>
                </a:solidFill>
              </a:rPr>
            </a:br>
            <a:r>
              <a:rPr lang="fr-CH" sz="2900" dirty="0">
                <a:solidFill>
                  <a:srgbClr val="FFFFFF"/>
                </a:solidFill>
              </a:rPr>
              <a:t>Rédactrice en cheffe adjointe à La Région</a:t>
            </a:r>
            <a:br>
              <a:rPr lang="fr-CH" sz="2800" dirty="0">
                <a:solidFill>
                  <a:srgbClr val="FFFFFF"/>
                </a:solidFill>
              </a:rPr>
            </a:br>
            <a:br>
              <a:rPr lang="fr-CH" sz="2800" dirty="0">
                <a:solidFill>
                  <a:srgbClr val="FFFFFF"/>
                </a:solidFill>
              </a:rPr>
            </a:br>
            <a:r>
              <a:rPr lang="fr-CH" sz="2800" b="1" dirty="0">
                <a:solidFill>
                  <a:srgbClr val="FFFFFF"/>
                </a:solidFill>
              </a:rPr>
              <a:t>Monsieur Philippe Müller</a:t>
            </a:r>
            <a:br>
              <a:rPr lang="fr-CH" sz="2800" dirty="0">
                <a:solidFill>
                  <a:srgbClr val="FFFFFF"/>
                </a:solidFill>
              </a:rPr>
            </a:br>
            <a:r>
              <a:rPr lang="fr-CH" sz="2800" dirty="0">
                <a:solidFill>
                  <a:srgbClr val="FFFFFF"/>
                </a:solidFill>
              </a:rPr>
              <a:t>Membre du comité </a:t>
            </a:r>
            <a:r>
              <a:rPr lang="fr-CH" sz="2800" dirty="0" err="1">
                <a:solidFill>
                  <a:srgbClr val="FFFFFF"/>
                </a:solidFill>
              </a:rPr>
              <a:t>ASEM</a:t>
            </a:r>
            <a:r>
              <a:rPr lang="fr-CH" sz="2800" dirty="0">
                <a:solidFill>
                  <a:srgbClr val="FFFFFF"/>
                </a:solidFill>
              </a:rPr>
              <a:t> (Association Suisse des Ecole de Musique)</a:t>
            </a:r>
          </a:p>
        </p:txBody>
      </p:sp>
      <p:sp>
        <p:nvSpPr>
          <p:cNvPr id="3" name="Espace réservé du contenu 2">
            <a:extLst>
              <a:ext uri="{FF2B5EF4-FFF2-40B4-BE49-F238E27FC236}">
                <a16:creationId xmlns:a16="http://schemas.microsoft.com/office/drawing/2014/main" id="{6575168F-AA4C-4A39-BF9B-D50369521306}"/>
              </a:ext>
            </a:extLst>
          </p:cNvPr>
          <p:cNvSpPr>
            <a:spLocks noGrp="1"/>
          </p:cNvSpPr>
          <p:nvPr>
            <p:ph idx="1"/>
          </p:nvPr>
        </p:nvSpPr>
        <p:spPr>
          <a:xfrm>
            <a:off x="5468112" y="393192"/>
            <a:ext cx="6082110" cy="5833872"/>
          </a:xfrm>
          <a:solidFill>
            <a:schemeClr val="accent1">
              <a:lumMod val="60000"/>
              <a:lumOff val="40000"/>
            </a:schemeClr>
          </a:solidFill>
        </p:spPr>
        <p:txBody>
          <a:bodyPr anchor="t">
            <a:normAutofit/>
          </a:bodyPr>
          <a:lstStyle/>
          <a:p>
            <a:endParaRPr lang="fr-CH" sz="1800" b="1" dirty="0">
              <a:solidFill>
                <a:srgbClr val="000000"/>
              </a:solidFill>
            </a:endParaRPr>
          </a:p>
          <a:p>
            <a:pPr algn="ctr">
              <a:spcBef>
                <a:spcPts val="0"/>
              </a:spcBef>
            </a:pPr>
            <a:r>
              <a:rPr lang="fr-CH" sz="1800" b="1" dirty="0">
                <a:solidFill>
                  <a:srgbClr val="000000"/>
                </a:solidFill>
              </a:rPr>
              <a:t>Présentation des différents thèmes choisis par les invités</a:t>
            </a:r>
          </a:p>
          <a:p>
            <a:pPr algn="ctr">
              <a:spcBef>
                <a:spcPts val="0"/>
              </a:spcBef>
            </a:pPr>
            <a:r>
              <a:rPr lang="fr-CH" sz="1800" b="1" dirty="0">
                <a:solidFill>
                  <a:srgbClr val="000000"/>
                </a:solidFill>
              </a:rPr>
              <a:t>Echanges impromptus</a:t>
            </a:r>
          </a:p>
          <a:p>
            <a:pPr algn="ctr">
              <a:spcBef>
                <a:spcPts val="0"/>
              </a:spcBef>
            </a:pPr>
            <a:endParaRPr lang="fr-CH" sz="1800" b="1" dirty="0">
              <a:solidFill>
                <a:srgbClr val="000000"/>
              </a:solidFill>
            </a:endParaRPr>
          </a:p>
          <a:p>
            <a:pPr algn="ctr">
              <a:spcBef>
                <a:spcPts val="0"/>
              </a:spcBef>
            </a:pPr>
            <a:endParaRPr lang="fr-CH" sz="1800" b="1" dirty="0">
              <a:solidFill>
                <a:srgbClr val="000000"/>
              </a:solidFill>
            </a:endParaRPr>
          </a:p>
          <a:p>
            <a:pPr algn="ctr">
              <a:spcBef>
                <a:spcPts val="0"/>
              </a:spcBef>
            </a:pPr>
            <a:endParaRPr lang="fr-CH" sz="1800" b="1" dirty="0">
              <a:solidFill>
                <a:srgbClr val="000000"/>
              </a:solidFill>
            </a:endParaRPr>
          </a:p>
          <a:p>
            <a:pPr algn="ctr">
              <a:spcBef>
                <a:spcPts val="0"/>
              </a:spcBef>
            </a:pPr>
            <a:endParaRPr lang="fr-CH" sz="1800" b="1" dirty="0">
              <a:solidFill>
                <a:srgbClr val="000000"/>
              </a:solidFill>
            </a:endParaRPr>
          </a:p>
          <a:p>
            <a:pPr algn="ctr">
              <a:spcBef>
                <a:spcPts val="0"/>
              </a:spcBef>
            </a:pPr>
            <a:endParaRPr lang="fr-CH" sz="1800" b="1" dirty="0">
              <a:solidFill>
                <a:srgbClr val="000000"/>
              </a:solidFill>
            </a:endParaRPr>
          </a:p>
          <a:p>
            <a:pPr marL="0" indent="0" algn="ctr">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a:p>
            <a:pPr marL="0" indent="0">
              <a:spcBef>
                <a:spcPts val="0"/>
              </a:spcBef>
              <a:buNone/>
            </a:pPr>
            <a:endParaRPr lang="fr-CH" sz="1800" b="1" dirty="0">
              <a:solidFill>
                <a:srgbClr val="000000"/>
              </a:solidFill>
            </a:endParaRPr>
          </a:p>
        </p:txBody>
      </p:sp>
      <p:pic>
        <p:nvPicPr>
          <p:cNvPr id="9" name="Image 8" descr="Manga Anime Emoji Emoticons On Grey Background High-Res Stock Photo - Getty  Images">
            <a:extLst>
              <a:ext uri="{FF2B5EF4-FFF2-40B4-BE49-F238E27FC236}">
                <a16:creationId xmlns:a16="http://schemas.microsoft.com/office/drawing/2014/main" id="{9D4A6113-1672-437E-9FBB-E1750BA13D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flipH="1">
            <a:off x="6292421" y="1667435"/>
            <a:ext cx="4774507" cy="3590365"/>
          </a:xfrm>
          <a:prstGeom prst="rect">
            <a:avLst/>
          </a:prstGeom>
          <a:noFill/>
          <a:ln>
            <a:noFill/>
          </a:ln>
        </p:spPr>
      </p:pic>
    </p:spTree>
    <p:extLst>
      <p:ext uri="{BB962C8B-B14F-4D97-AF65-F5344CB8AC3E}">
        <p14:creationId xmlns:p14="http://schemas.microsoft.com/office/powerpoint/2010/main" val="162170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FB47B3E4-D7CB-4C13-8DF4-251679532A09}"/>
              </a:ext>
            </a:extLst>
          </p:cNvPr>
          <p:cNvSpPr>
            <a:spLocks noGrp="1"/>
          </p:cNvSpPr>
          <p:nvPr>
            <p:ph type="title"/>
          </p:nvPr>
        </p:nvSpPr>
        <p:spPr>
          <a:xfrm>
            <a:off x="424726" y="1739590"/>
            <a:ext cx="3953483" cy="3074149"/>
          </a:xfrm>
        </p:spPr>
        <p:txBody>
          <a:bodyPr>
            <a:normAutofit/>
          </a:bodyPr>
          <a:lstStyle/>
          <a:p>
            <a:pPr algn="ctr"/>
            <a:r>
              <a:rPr lang="fr-CH" dirty="0">
                <a:solidFill>
                  <a:srgbClr val="FFFFFF"/>
                </a:solidFill>
              </a:rPr>
              <a:t>Apéritif à L’Impro</a:t>
            </a:r>
          </a:p>
        </p:txBody>
      </p:sp>
      <p:sp>
        <p:nvSpPr>
          <p:cNvPr id="6" name="Espace réservé du contenu 5">
            <a:extLst>
              <a:ext uri="{FF2B5EF4-FFF2-40B4-BE49-F238E27FC236}">
                <a16:creationId xmlns:a16="http://schemas.microsoft.com/office/drawing/2014/main" id="{B72F4AC6-1006-4683-8B54-CEA7B74A7D10}"/>
              </a:ext>
            </a:extLst>
          </p:cNvPr>
          <p:cNvSpPr>
            <a:spLocks noGrp="1"/>
          </p:cNvSpPr>
          <p:nvPr>
            <p:ph idx="1"/>
          </p:nvPr>
        </p:nvSpPr>
        <p:spPr>
          <a:xfrm>
            <a:off x="6090574" y="801866"/>
            <a:ext cx="5306084" cy="5230634"/>
          </a:xfrm>
        </p:spPr>
        <p:txBody>
          <a:bodyPr anchor="ctr">
            <a:normAutofit/>
          </a:bodyPr>
          <a:lstStyle/>
          <a:p>
            <a:endParaRPr lang="fr-CH" sz="2400" dirty="0">
              <a:solidFill>
                <a:srgbClr val="000000"/>
              </a:solidFill>
            </a:endParaRPr>
          </a:p>
        </p:txBody>
      </p:sp>
      <p:sp>
        <p:nvSpPr>
          <p:cNvPr id="22" name="Espace réservé du contenu 4">
            <a:extLst>
              <a:ext uri="{FF2B5EF4-FFF2-40B4-BE49-F238E27FC236}">
                <a16:creationId xmlns:a16="http://schemas.microsoft.com/office/drawing/2014/main" id="{5DD2B3B0-7263-498A-BE4D-1F0B9E5D0783}"/>
              </a:ext>
            </a:extLst>
          </p:cNvPr>
          <p:cNvSpPr txBox="1">
            <a:spLocks/>
          </p:cNvSpPr>
          <p:nvPr/>
        </p:nvSpPr>
        <p:spPr>
          <a:xfrm>
            <a:off x="5775679" y="490653"/>
            <a:ext cx="6280638" cy="5876693"/>
          </a:xfrm>
          <a:prstGeom prst="rect">
            <a:avLst/>
          </a:prstGeom>
          <a:solidFill>
            <a:schemeClr val="accent1">
              <a:lumMod val="60000"/>
              <a:lumOff val="4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fr-CH" sz="2400" dirty="0">
              <a:solidFill>
                <a:srgbClr val="000000"/>
              </a:solidFill>
            </a:endParaRPr>
          </a:p>
          <a:p>
            <a:pPr marL="0" indent="0" algn="ctr">
              <a:spcBef>
                <a:spcPts val="0"/>
              </a:spcBef>
              <a:buFont typeface="Arial" panose="020B0604020202020204" pitchFamily="34" charset="0"/>
              <a:buNone/>
            </a:pPr>
            <a:r>
              <a:rPr lang="fr-CH" sz="2400" dirty="0">
                <a:solidFill>
                  <a:srgbClr val="000000"/>
                </a:solidFill>
              </a:rPr>
              <a:t>Apéritif en «version assise»</a:t>
            </a:r>
          </a:p>
          <a:p>
            <a:pPr marL="0" indent="0" algn="r">
              <a:spcBef>
                <a:spcPts val="0"/>
              </a:spcBef>
              <a:buFont typeface="Arial" panose="020B0604020202020204" pitchFamily="34" charset="0"/>
              <a:buNone/>
            </a:pPr>
            <a:endParaRPr lang="fr-CH" sz="2400" dirty="0">
              <a:solidFill>
                <a:srgbClr val="000000"/>
              </a:solidFill>
            </a:endParaRPr>
          </a:p>
        </p:txBody>
      </p:sp>
      <p:pic>
        <p:nvPicPr>
          <p:cNvPr id="1026" name="Picture 2" descr="smiley cafe the Image, GIF animé">
            <a:extLst>
              <a:ext uri="{FF2B5EF4-FFF2-40B4-BE49-F238E27FC236}">
                <a16:creationId xmlns:a16="http://schemas.microsoft.com/office/drawing/2014/main" id="{D302831D-8D12-43C2-AE1D-EE8B81C05D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68986" y="1825436"/>
            <a:ext cx="3496237" cy="349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4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8836AF7-A78B-4264-9737-F13E32481D98}"/>
              </a:ext>
            </a:extLst>
          </p:cNvPr>
          <p:cNvSpPr>
            <a:spLocks noGrp="1"/>
          </p:cNvSpPr>
          <p:nvPr>
            <p:ph type="title"/>
          </p:nvPr>
        </p:nvSpPr>
        <p:spPr>
          <a:xfrm>
            <a:off x="640079" y="2053641"/>
            <a:ext cx="3669161" cy="2760098"/>
          </a:xfrm>
        </p:spPr>
        <p:txBody>
          <a:bodyPr>
            <a:normAutofit/>
          </a:bodyPr>
          <a:lstStyle/>
          <a:p>
            <a:pPr algn="ctr"/>
            <a:r>
              <a:rPr lang="fr-CH" sz="4000">
                <a:solidFill>
                  <a:srgbClr val="FFFFFF"/>
                </a:solidFill>
              </a:rPr>
              <a:t>2. PV</a:t>
            </a:r>
            <a:endParaRPr lang="fr-CH" sz="4000" dirty="0">
              <a:solidFill>
                <a:srgbClr val="FFFFFF"/>
              </a:solidFill>
            </a:endParaRPr>
          </a:p>
        </p:txBody>
      </p:sp>
      <p:sp>
        <p:nvSpPr>
          <p:cNvPr id="3" name="Espace réservé du contenu 2">
            <a:extLst>
              <a:ext uri="{FF2B5EF4-FFF2-40B4-BE49-F238E27FC236}">
                <a16:creationId xmlns:a16="http://schemas.microsoft.com/office/drawing/2014/main" id="{7C03B036-ABE5-4D83-A94D-6618B0169EBB}"/>
              </a:ext>
            </a:extLst>
          </p:cNvPr>
          <p:cNvSpPr>
            <a:spLocks noGrp="1"/>
          </p:cNvSpPr>
          <p:nvPr>
            <p:ph idx="1"/>
          </p:nvPr>
        </p:nvSpPr>
        <p:spPr>
          <a:xfrm>
            <a:off x="5631366" y="401444"/>
            <a:ext cx="6283266" cy="6110868"/>
          </a:xfrm>
          <a:solidFill>
            <a:schemeClr val="accent1">
              <a:lumMod val="60000"/>
              <a:lumOff val="40000"/>
            </a:schemeClr>
          </a:solidFill>
        </p:spPr>
        <p:txBody>
          <a:bodyPr anchor="t">
            <a:normAutofit/>
          </a:bodyPr>
          <a:lstStyle/>
          <a:p>
            <a:pPr>
              <a:spcBef>
                <a:spcPts val="0"/>
              </a:spcBef>
            </a:pPr>
            <a:endParaRPr lang="fr-CH" sz="1800" b="1" dirty="0">
              <a:solidFill>
                <a:srgbClr val="000000"/>
              </a:solidFill>
            </a:endParaRPr>
          </a:p>
          <a:p>
            <a:pPr>
              <a:spcBef>
                <a:spcPts val="0"/>
              </a:spcBef>
            </a:pPr>
            <a:r>
              <a:rPr lang="fr-CH" sz="1800" b="1" dirty="0">
                <a:solidFill>
                  <a:srgbClr val="000000"/>
                </a:solidFill>
              </a:rPr>
              <a:t>PV de la séance du mardi 19 avril 2021</a:t>
            </a:r>
          </a:p>
          <a:p>
            <a:pPr marL="0" indent="0">
              <a:spcBef>
                <a:spcPts val="0"/>
              </a:spcBef>
              <a:buNone/>
            </a:pPr>
            <a:endParaRPr lang="fr-CH" sz="1800" dirty="0">
              <a:solidFill>
                <a:srgbClr val="000000"/>
              </a:solidFill>
            </a:endParaRPr>
          </a:p>
          <a:p>
            <a:pPr marL="0" indent="0">
              <a:spcBef>
                <a:spcPts val="0"/>
              </a:spcBef>
              <a:buNone/>
            </a:pPr>
            <a:r>
              <a:rPr lang="fr-CH" sz="1800" dirty="0">
                <a:solidFill>
                  <a:srgbClr val="000000"/>
                </a:solidFill>
              </a:rPr>
              <a:t>Commentaires?</a:t>
            </a:r>
          </a:p>
          <a:p>
            <a:pPr marL="0" indent="0">
              <a:spcBef>
                <a:spcPts val="0"/>
              </a:spcBef>
              <a:buNone/>
            </a:pPr>
            <a:r>
              <a:rPr lang="fr-CH" sz="1800" dirty="0">
                <a:solidFill>
                  <a:srgbClr val="000000"/>
                </a:solidFill>
              </a:rPr>
              <a:t>Ajouts?</a:t>
            </a:r>
          </a:p>
          <a:p>
            <a:pPr marL="0" indent="0">
              <a:spcBef>
                <a:spcPts val="0"/>
              </a:spcBef>
              <a:buNone/>
            </a:pPr>
            <a:r>
              <a:rPr lang="fr-CH" sz="1800" dirty="0">
                <a:solidFill>
                  <a:srgbClr val="000000"/>
                </a:solidFill>
              </a:rPr>
              <a:t>Demandes de modifications?</a:t>
            </a:r>
          </a:p>
          <a:p>
            <a:pPr marL="0" indent="0">
              <a:spcBef>
                <a:spcPts val="0"/>
              </a:spcBef>
              <a:buNone/>
            </a:pPr>
            <a:endParaRPr lang="fr-CH" sz="1800" dirty="0">
              <a:solidFill>
                <a:srgbClr val="000000"/>
              </a:solidFill>
            </a:endParaRPr>
          </a:p>
          <a:p>
            <a:pPr marL="0" indent="0">
              <a:spcBef>
                <a:spcPts val="0"/>
              </a:spcBef>
              <a:buNone/>
            </a:pPr>
            <a:r>
              <a:rPr lang="fr-CH" sz="1800" dirty="0">
                <a:solidFill>
                  <a:srgbClr val="000000"/>
                </a:solidFill>
              </a:rPr>
              <a:t>Adoption et remerciements à son auteure Madame Anouck Bernardi.</a:t>
            </a:r>
          </a:p>
          <a:p>
            <a:pPr marL="0" indent="0">
              <a:spcBef>
                <a:spcPts val="0"/>
              </a:spcBef>
              <a:buNone/>
            </a:pPr>
            <a:endParaRPr lang="fr-CH" sz="1800" dirty="0">
              <a:solidFill>
                <a:srgbClr val="000000"/>
              </a:solidFill>
            </a:endParaRPr>
          </a:p>
          <a:p>
            <a:pPr marL="0" indent="0">
              <a:spcBef>
                <a:spcPts val="0"/>
              </a:spcBef>
              <a:buNone/>
            </a:pPr>
            <a:endParaRPr lang="fr-CH" sz="1800" dirty="0">
              <a:solidFill>
                <a:srgbClr val="000000"/>
              </a:solidFill>
            </a:endParaRPr>
          </a:p>
          <a:p>
            <a:pPr marL="0" indent="0">
              <a:spcBef>
                <a:spcPts val="0"/>
              </a:spcBef>
              <a:buNone/>
            </a:pPr>
            <a:endParaRPr lang="fr-CH" sz="1800" dirty="0">
              <a:solidFill>
                <a:srgbClr val="000000"/>
              </a:solidFill>
            </a:endParaRPr>
          </a:p>
          <a:p>
            <a:pPr marL="0" indent="0" algn="ctr">
              <a:spcBef>
                <a:spcPts val="0"/>
              </a:spcBef>
              <a:buNone/>
            </a:pPr>
            <a:endParaRPr lang="fr-CH" sz="1800" dirty="0">
              <a:solidFill>
                <a:srgbClr val="000000"/>
              </a:solidFill>
            </a:endParaRPr>
          </a:p>
          <a:p>
            <a:pPr marL="0" indent="0">
              <a:spcBef>
                <a:spcPts val="0"/>
              </a:spcBef>
              <a:buNone/>
            </a:pPr>
            <a:endParaRPr lang="fr-CH" sz="1800" dirty="0">
              <a:solidFill>
                <a:srgbClr val="000000"/>
              </a:solidFill>
            </a:endParaRPr>
          </a:p>
          <a:p>
            <a:pPr marL="0" indent="0">
              <a:spcBef>
                <a:spcPts val="0"/>
              </a:spcBef>
              <a:buNone/>
            </a:pPr>
            <a:endParaRPr lang="fr-CH" sz="1800" dirty="0">
              <a:solidFill>
                <a:srgbClr val="000000"/>
              </a:solidFill>
            </a:endParaRPr>
          </a:p>
          <a:p>
            <a:pPr marL="0" indent="0">
              <a:spcBef>
                <a:spcPts val="0"/>
              </a:spcBef>
              <a:buNone/>
            </a:pPr>
            <a:endParaRPr lang="fr-CH" sz="1800" dirty="0">
              <a:solidFill>
                <a:srgbClr val="000000"/>
              </a:solidFill>
            </a:endParaRPr>
          </a:p>
          <a:p>
            <a:pPr marL="0" indent="0" algn="ctr">
              <a:spcBef>
                <a:spcPts val="0"/>
              </a:spcBef>
              <a:buNone/>
            </a:pPr>
            <a:endParaRPr lang="fr-CH" sz="1800" dirty="0">
              <a:solidFill>
                <a:srgbClr val="000000"/>
              </a:solidFill>
            </a:endParaRPr>
          </a:p>
          <a:p>
            <a:pPr marL="0" indent="0">
              <a:spcBef>
                <a:spcPts val="0"/>
              </a:spcBef>
              <a:buNone/>
            </a:pPr>
            <a:endParaRPr lang="fr-CH" sz="1800" dirty="0">
              <a:solidFill>
                <a:srgbClr val="000000"/>
              </a:solidFill>
            </a:endParaRPr>
          </a:p>
        </p:txBody>
      </p:sp>
      <p:pic>
        <p:nvPicPr>
          <p:cNvPr id="11" name="Image 10" descr="Emoticon Smiley Rougeur du visage Emoji, smiley, divers, visage png | PNGEgg">
            <a:extLst>
              <a:ext uri="{FF2B5EF4-FFF2-40B4-BE49-F238E27FC236}">
                <a16:creationId xmlns:a16="http://schemas.microsoft.com/office/drawing/2014/main" id="{C14012CE-4164-4189-B8EB-F285D3F3F3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385" y="2899317"/>
            <a:ext cx="3077737" cy="2787805"/>
          </a:xfrm>
          <a:prstGeom prst="rect">
            <a:avLst/>
          </a:prstGeom>
          <a:noFill/>
          <a:ln>
            <a:noFill/>
          </a:ln>
        </p:spPr>
      </p:pic>
    </p:spTree>
    <p:extLst>
      <p:ext uri="{BB962C8B-B14F-4D97-AF65-F5344CB8AC3E}">
        <p14:creationId xmlns:p14="http://schemas.microsoft.com/office/powerpoint/2010/main" val="252612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F50CCC56-4327-4209-9A26-EA618C13F6EB}"/>
              </a:ext>
            </a:extLst>
          </p:cNvPr>
          <p:cNvSpPr>
            <a:spLocks noGrp="1"/>
          </p:cNvSpPr>
          <p:nvPr>
            <p:ph type="title"/>
          </p:nvPr>
        </p:nvSpPr>
        <p:spPr>
          <a:xfrm>
            <a:off x="194030" y="1460810"/>
            <a:ext cx="4634448" cy="3286022"/>
          </a:xfrm>
        </p:spPr>
        <p:txBody>
          <a:bodyPr>
            <a:normAutofit/>
          </a:bodyPr>
          <a:lstStyle/>
          <a:p>
            <a:pPr algn="ctr"/>
            <a:r>
              <a:rPr lang="fr-CH" sz="4000" dirty="0">
                <a:solidFill>
                  <a:srgbClr val="FFFFFF"/>
                </a:solidFill>
              </a:rPr>
              <a:t>3. Survol de l’année 2020-2021</a:t>
            </a:r>
          </a:p>
        </p:txBody>
      </p:sp>
      <p:sp>
        <p:nvSpPr>
          <p:cNvPr id="3" name="Espace réservé du contenu 2">
            <a:extLst>
              <a:ext uri="{FF2B5EF4-FFF2-40B4-BE49-F238E27FC236}">
                <a16:creationId xmlns:a16="http://schemas.microsoft.com/office/drawing/2014/main" id="{565187C9-C98C-4815-84C6-A1E1DDC09E97}"/>
              </a:ext>
            </a:extLst>
          </p:cNvPr>
          <p:cNvSpPr>
            <a:spLocks noGrp="1"/>
          </p:cNvSpPr>
          <p:nvPr>
            <p:ph idx="1"/>
          </p:nvPr>
        </p:nvSpPr>
        <p:spPr>
          <a:xfrm>
            <a:off x="5795947" y="274320"/>
            <a:ext cx="6082109" cy="6309360"/>
          </a:xfrm>
          <a:solidFill>
            <a:schemeClr val="accent1">
              <a:lumMod val="60000"/>
              <a:lumOff val="40000"/>
            </a:schemeClr>
          </a:solidFill>
        </p:spPr>
        <p:txBody>
          <a:bodyPr anchor="t">
            <a:normAutofit/>
          </a:bodyPr>
          <a:lstStyle/>
          <a:p>
            <a:pPr marL="0" indent="0">
              <a:buNone/>
            </a:pPr>
            <a:endParaRPr lang="fr-CH" sz="1800" b="1" dirty="0">
              <a:solidFill>
                <a:srgbClr val="000000"/>
              </a:solidFill>
            </a:endParaRPr>
          </a:p>
          <a:p>
            <a:pPr marL="0" indent="0">
              <a:buNone/>
            </a:pPr>
            <a:r>
              <a:rPr lang="fr-CH" sz="1600" dirty="0">
                <a:solidFill>
                  <a:srgbClr val="000000"/>
                </a:solidFill>
              </a:rPr>
              <a:t>Vu la situation si particulière et les directives sanitaires s’y rapportant, le Conservatoire s’est montré particulièrement vaillant. </a:t>
            </a:r>
          </a:p>
          <a:p>
            <a:pPr marL="0" indent="0">
              <a:buNone/>
            </a:pPr>
            <a:r>
              <a:rPr lang="fr-CH" sz="1600" dirty="0">
                <a:solidFill>
                  <a:srgbClr val="000000"/>
                </a:solidFill>
              </a:rPr>
              <a:t>Quelques dates:</a:t>
            </a:r>
          </a:p>
          <a:p>
            <a:pPr>
              <a:spcBef>
                <a:spcPts val="0"/>
              </a:spcBef>
            </a:pPr>
            <a:r>
              <a:rPr lang="fr-CH" sz="1600" dirty="0">
                <a:solidFill>
                  <a:srgbClr val="000000"/>
                </a:solidFill>
              </a:rPr>
              <a:t>Les sessions de rattrapage examens 2020 (octobre - novembre)</a:t>
            </a:r>
          </a:p>
          <a:p>
            <a:pPr>
              <a:spcBef>
                <a:spcPts val="0"/>
              </a:spcBef>
            </a:pPr>
            <a:r>
              <a:rPr lang="fr-CH" sz="1600" dirty="0">
                <a:solidFill>
                  <a:srgbClr val="000000"/>
                </a:solidFill>
              </a:rPr>
              <a:t>Les examens 2021 (samedis 01, 08 et 29 mai)</a:t>
            </a:r>
          </a:p>
          <a:p>
            <a:pPr marL="0" indent="0">
              <a:spcBef>
                <a:spcPts val="0"/>
              </a:spcBef>
              <a:buNone/>
            </a:pPr>
            <a:r>
              <a:rPr lang="fr-CH" sz="1600" dirty="0">
                <a:solidFill>
                  <a:srgbClr val="000000"/>
                </a:solidFill>
              </a:rPr>
              <a:t>109 </a:t>
            </a:r>
            <a:r>
              <a:rPr lang="fr-CH" sz="1600" dirty="0" err="1">
                <a:solidFill>
                  <a:srgbClr val="000000"/>
                </a:solidFill>
              </a:rPr>
              <a:t>candidats·es</a:t>
            </a:r>
            <a:r>
              <a:rPr lang="fr-CH" sz="1600" dirty="0">
                <a:solidFill>
                  <a:srgbClr val="000000"/>
                </a:solidFill>
              </a:rPr>
              <a:t> – Une non-promotion</a:t>
            </a:r>
          </a:p>
          <a:p>
            <a:pPr marL="0" indent="0">
              <a:spcBef>
                <a:spcPts val="0"/>
              </a:spcBef>
              <a:buNone/>
            </a:pPr>
            <a:r>
              <a:rPr lang="fr-CH" sz="1600" dirty="0">
                <a:solidFill>
                  <a:srgbClr val="000000"/>
                </a:solidFill>
              </a:rPr>
              <a:t>4 Certificats instrumentaux (piano, batterie, harpe)</a:t>
            </a:r>
          </a:p>
          <a:p>
            <a:pPr marL="0" indent="0">
              <a:spcBef>
                <a:spcPts val="0"/>
              </a:spcBef>
              <a:buNone/>
            </a:pPr>
            <a:r>
              <a:rPr lang="fr-CH" sz="1600" dirty="0">
                <a:solidFill>
                  <a:srgbClr val="000000"/>
                </a:solidFill>
              </a:rPr>
              <a:t>4 Certificats de solfège (1 classique, 3 jazz-musique actuelle)</a:t>
            </a:r>
          </a:p>
          <a:p>
            <a:pPr>
              <a:spcBef>
                <a:spcPts val="0"/>
              </a:spcBef>
            </a:pPr>
            <a:r>
              <a:rPr lang="fr-CH" sz="1600" dirty="0">
                <a:solidFill>
                  <a:srgbClr val="000000"/>
                </a:solidFill>
              </a:rPr>
              <a:t>Les concerts des ateliers en streaming (Jazz, </a:t>
            </a:r>
            <a:r>
              <a:rPr lang="fr-CH" sz="1600" dirty="0" err="1">
                <a:solidFill>
                  <a:srgbClr val="000000"/>
                </a:solidFill>
              </a:rPr>
              <a:t>We</a:t>
            </a:r>
            <a:r>
              <a:rPr lang="fr-CH" sz="1600" dirty="0">
                <a:solidFill>
                  <a:srgbClr val="000000"/>
                </a:solidFill>
              </a:rPr>
              <a:t> </a:t>
            </a:r>
            <a:r>
              <a:rPr lang="fr-CH" sz="1600" dirty="0" err="1">
                <a:solidFill>
                  <a:srgbClr val="000000"/>
                </a:solidFill>
              </a:rPr>
              <a:t>Mean</a:t>
            </a:r>
            <a:r>
              <a:rPr lang="fr-CH" sz="1600" dirty="0">
                <a:solidFill>
                  <a:srgbClr val="000000"/>
                </a:solidFill>
              </a:rPr>
              <a:t> et Graines de stars), en juin 2021</a:t>
            </a:r>
          </a:p>
          <a:p>
            <a:pPr>
              <a:spcBef>
                <a:spcPts val="0"/>
              </a:spcBef>
            </a:pPr>
            <a:r>
              <a:rPr lang="fr-CH" sz="1600" dirty="0">
                <a:solidFill>
                  <a:srgbClr val="000000"/>
                </a:solidFill>
              </a:rPr>
              <a:t>Auditions en streaming ou en petit comité</a:t>
            </a:r>
          </a:p>
          <a:p>
            <a:pPr>
              <a:spcBef>
                <a:spcPts val="0"/>
              </a:spcBef>
            </a:pPr>
            <a:r>
              <a:rPr lang="fr-CH" sz="1600" dirty="0">
                <a:solidFill>
                  <a:srgbClr val="000000"/>
                </a:solidFill>
              </a:rPr>
              <a:t>Palmarès en présentiel mais format réduit (27 juin 2021).</a:t>
            </a:r>
          </a:p>
          <a:p>
            <a:pPr algn="just">
              <a:spcBef>
                <a:spcPts val="0"/>
              </a:spcBef>
            </a:pPr>
            <a:endParaRPr lang="fr-CH" sz="1600" dirty="0">
              <a:solidFill>
                <a:srgbClr val="000000"/>
              </a:solidFill>
            </a:endParaRPr>
          </a:p>
          <a:p>
            <a:pPr marL="0" indent="0" algn="just">
              <a:spcBef>
                <a:spcPts val="0"/>
              </a:spcBef>
              <a:buNone/>
            </a:pPr>
            <a:r>
              <a:rPr lang="fr-CH" sz="1600" dirty="0">
                <a:solidFill>
                  <a:srgbClr val="000000"/>
                </a:solidFill>
              </a:rPr>
              <a:t>Nos sincères remerciements à Toutes et à Tous pour votre engagement, votre collaboration et votre résilience lorsque cela a été nécessaire. Vous avez été de précieux acteurs qui ont contribué à cette vaillance.</a:t>
            </a:r>
          </a:p>
          <a:p>
            <a:pPr marL="0" indent="0" algn="just">
              <a:spcBef>
                <a:spcPts val="0"/>
              </a:spcBef>
              <a:buNone/>
            </a:pPr>
            <a:endParaRPr lang="fr-CH" sz="1600" dirty="0">
              <a:solidFill>
                <a:srgbClr val="000000"/>
              </a:solidFill>
            </a:endParaRPr>
          </a:p>
          <a:p>
            <a:pPr marL="0" indent="0" algn="just">
              <a:spcBef>
                <a:spcPts val="0"/>
              </a:spcBef>
              <a:buNone/>
            </a:pPr>
            <a:endParaRPr lang="fr-CH" sz="1600" dirty="0">
              <a:solidFill>
                <a:srgbClr val="000000"/>
              </a:solidFill>
            </a:endParaRPr>
          </a:p>
          <a:p>
            <a:pPr marL="0" indent="0" algn="ctr">
              <a:spcBef>
                <a:spcPts val="0"/>
              </a:spcBef>
              <a:buNone/>
            </a:pPr>
            <a:endParaRPr lang="fr-CH" sz="1600" dirty="0">
              <a:solidFill>
                <a:srgbClr val="000000"/>
              </a:solidFill>
            </a:endParaRPr>
          </a:p>
          <a:p>
            <a:pPr marL="0" indent="0" algn="ctr">
              <a:spcBef>
                <a:spcPts val="0"/>
              </a:spcBef>
              <a:buNone/>
            </a:pPr>
            <a:endParaRPr lang="fr-CH" sz="1600" dirty="0">
              <a:solidFill>
                <a:srgbClr val="000000"/>
              </a:solidFill>
            </a:endParaRPr>
          </a:p>
          <a:p>
            <a:pPr marL="0" indent="0">
              <a:spcBef>
                <a:spcPts val="0"/>
              </a:spcBef>
              <a:buNone/>
            </a:pPr>
            <a:endParaRPr lang="fr-CH" sz="1700" b="1" dirty="0">
              <a:solidFill>
                <a:srgbClr val="000000"/>
              </a:solidFill>
            </a:endParaRPr>
          </a:p>
          <a:p>
            <a:pPr marL="0" indent="0">
              <a:spcBef>
                <a:spcPts val="0"/>
              </a:spcBef>
              <a:buNone/>
            </a:pPr>
            <a:endParaRPr lang="fr-CH" sz="1700" b="1" dirty="0">
              <a:solidFill>
                <a:srgbClr val="000000"/>
              </a:solidFill>
            </a:endParaRPr>
          </a:p>
          <a:p>
            <a:pPr>
              <a:spcBef>
                <a:spcPts val="0"/>
              </a:spcBef>
            </a:pPr>
            <a:endParaRPr lang="fr-CH" sz="1700" dirty="0">
              <a:solidFill>
                <a:srgbClr val="000000"/>
              </a:solidFill>
            </a:endParaRPr>
          </a:p>
          <a:p>
            <a:pPr marL="0" indent="0">
              <a:spcBef>
                <a:spcPts val="0"/>
              </a:spcBef>
              <a:buNone/>
            </a:pPr>
            <a:endParaRPr lang="fr-CH" sz="1800" dirty="0">
              <a:solidFill>
                <a:srgbClr val="000000"/>
              </a:solidFill>
            </a:endParaRPr>
          </a:p>
          <a:p>
            <a:pPr marL="0" indent="0">
              <a:buNone/>
            </a:pPr>
            <a:endParaRPr lang="fr-CH" sz="2400" dirty="0">
              <a:solidFill>
                <a:srgbClr val="000000"/>
              </a:solidFill>
            </a:endParaRPr>
          </a:p>
          <a:p>
            <a:pPr marL="0" indent="0">
              <a:buNone/>
            </a:pPr>
            <a:endParaRPr lang="fr-CH" sz="2400" dirty="0">
              <a:solidFill>
                <a:srgbClr val="000000"/>
              </a:solidFill>
            </a:endParaRPr>
          </a:p>
          <a:p>
            <a:pPr marL="0" indent="0" algn="just">
              <a:buNone/>
            </a:pPr>
            <a:endParaRPr lang="fr-CH" sz="1600" dirty="0">
              <a:solidFill>
                <a:srgbClr val="000000"/>
              </a:solidFill>
            </a:endParaRPr>
          </a:p>
        </p:txBody>
      </p:sp>
      <p:pic>
        <p:nvPicPr>
          <p:cNvPr id="9" name="Image 8" descr="Emoticon Smiley Open Wink, smiley, smiley, online Chat, emoticon png |  PNGWing">
            <a:extLst>
              <a:ext uri="{FF2B5EF4-FFF2-40B4-BE49-F238E27FC236}">
                <a16:creationId xmlns:a16="http://schemas.microsoft.com/office/drawing/2014/main" id="{756C7F9D-46F6-4594-9125-F6AC29986B5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0889" y="4583151"/>
            <a:ext cx="2665140" cy="1661532"/>
          </a:xfrm>
          <a:prstGeom prst="rect">
            <a:avLst/>
          </a:prstGeom>
          <a:noFill/>
          <a:ln>
            <a:noFill/>
          </a:ln>
        </p:spPr>
      </p:pic>
    </p:spTree>
    <p:extLst>
      <p:ext uri="{BB962C8B-B14F-4D97-AF65-F5344CB8AC3E}">
        <p14:creationId xmlns:p14="http://schemas.microsoft.com/office/powerpoint/2010/main" val="263669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FB94830-05BE-4B2E-B040-F27F6BF87247}"/>
              </a:ext>
            </a:extLst>
          </p:cNvPr>
          <p:cNvSpPr>
            <a:spLocks noGrp="1"/>
          </p:cNvSpPr>
          <p:nvPr>
            <p:ph type="title"/>
          </p:nvPr>
        </p:nvSpPr>
        <p:spPr>
          <a:xfrm>
            <a:off x="114413" y="1527716"/>
            <a:ext cx="4873082" cy="3300761"/>
          </a:xfrm>
        </p:spPr>
        <p:txBody>
          <a:bodyPr>
            <a:normAutofit/>
          </a:bodyPr>
          <a:lstStyle/>
          <a:p>
            <a:pPr algn="ctr"/>
            <a:r>
              <a:rPr lang="fr-CH" sz="4000" dirty="0">
                <a:solidFill>
                  <a:srgbClr val="FFFFFF"/>
                </a:solidFill>
              </a:rPr>
              <a:t>4. Agenda 2021 – 2022</a:t>
            </a:r>
            <a:br>
              <a:rPr lang="fr-CH" sz="4000" dirty="0">
                <a:solidFill>
                  <a:srgbClr val="FFFFFF"/>
                </a:solidFill>
              </a:rPr>
            </a:br>
            <a:r>
              <a:rPr lang="fr-CH" sz="4000" dirty="0">
                <a:solidFill>
                  <a:srgbClr val="FFFFFF"/>
                </a:solidFill>
              </a:rPr>
              <a:t>Premier semestre</a:t>
            </a:r>
          </a:p>
        </p:txBody>
      </p:sp>
      <p:sp>
        <p:nvSpPr>
          <p:cNvPr id="3" name="Espace réservé du contenu 2">
            <a:extLst>
              <a:ext uri="{FF2B5EF4-FFF2-40B4-BE49-F238E27FC236}">
                <a16:creationId xmlns:a16="http://schemas.microsoft.com/office/drawing/2014/main" id="{6F9966B5-9EB6-4F4E-BDB5-B290FB681E65}"/>
              </a:ext>
            </a:extLst>
          </p:cNvPr>
          <p:cNvSpPr>
            <a:spLocks noGrp="1"/>
          </p:cNvSpPr>
          <p:nvPr>
            <p:ph idx="1"/>
          </p:nvPr>
        </p:nvSpPr>
        <p:spPr>
          <a:xfrm>
            <a:off x="5650992" y="512064"/>
            <a:ext cx="6082110" cy="5888736"/>
          </a:xfrm>
          <a:solidFill>
            <a:schemeClr val="accent1">
              <a:lumMod val="60000"/>
              <a:lumOff val="40000"/>
            </a:schemeClr>
          </a:solidFill>
        </p:spPr>
        <p:txBody>
          <a:bodyPr anchor="t">
            <a:normAutofit/>
          </a:bodyPr>
          <a:lstStyle/>
          <a:p>
            <a:pPr marL="0" indent="0">
              <a:spcBef>
                <a:spcPts val="0"/>
              </a:spcBef>
              <a:buNone/>
            </a:pPr>
            <a:endParaRPr lang="fr-CH" sz="1700" dirty="0">
              <a:solidFill>
                <a:srgbClr val="000000"/>
              </a:solidFill>
            </a:endParaRPr>
          </a:p>
          <a:p>
            <a:pPr marL="0" indent="0">
              <a:spcBef>
                <a:spcPts val="0"/>
              </a:spcBef>
              <a:buNone/>
            </a:pPr>
            <a:endParaRPr lang="fr-CH" sz="1700" b="1" dirty="0">
              <a:solidFill>
                <a:srgbClr val="000000"/>
              </a:solidFill>
            </a:endParaRPr>
          </a:p>
          <a:p>
            <a:pPr marL="0" indent="0">
              <a:spcBef>
                <a:spcPts val="0"/>
              </a:spcBef>
              <a:buNone/>
            </a:pPr>
            <a:r>
              <a:rPr lang="fr-CH" sz="1700" b="1" dirty="0">
                <a:solidFill>
                  <a:srgbClr val="000000"/>
                </a:solidFill>
              </a:rPr>
              <a:t>Activités principales</a:t>
            </a:r>
          </a:p>
          <a:p>
            <a:pPr marL="0" indent="0">
              <a:spcBef>
                <a:spcPts val="0"/>
              </a:spcBef>
              <a:buNone/>
            </a:pPr>
            <a:endParaRPr lang="fr-CH" sz="1700" dirty="0">
              <a:solidFill>
                <a:srgbClr val="000000"/>
              </a:solidFill>
            </a:endParaRPr>
          </a:p>
          <a:p>
            <a:pPr>
              <a:spcBef>
                <a:spcPts val="0"/>
              </a:spcBef>
            </a:pPr>
            <a:r>
              <a:rPr lang="fr-CH" sz="1700" dirty="0">
                <a:solidFill>
                  <a:srgbClr val="000000"/>
                </a:solidFill>
              </a:rPr>
              <a:t>«Rentrée des classes», lundi 30 août 2021</a:t>
            </a:r>
          </a:p>
          <a:p>
            <a:pPr>
              <a:spcBef>
                <a:spcPts val="0"/>
              </a:spcBef>
            </a:pPr>
            <a:r>
              <a:rPr lang="fr-CH" sz="1700" dirty="0">
                <a:solidFill>
                  <a:srgbClr val="000000"/>
                </a:solidFill>
              </a:rPr>
              <a:t>Portes ouvertes, samedi 25 septembre 2021</a:t>
            </a:r>
          </a:p>
          <a:p>
            <a:pPr>
              <a:spcBef>
                <a:spcPts val="0"/>
              </a:spcBef>
            </a:pPr>
            <a:r>
              <a:rPr lang="fr-CH" sz="1700" dirty="0">
                <a:solidFill>
                  <a:srgbClr val="000000"/>
                </a:solidFill>
              </a:rPr>
              <a:t>Concert d’automne, vendredi 26 novembre 2021</a:t>
            </a:r>
          </a:p>
          <a:p>
            <a:pPr>
              <a:spcBef>
                <a:spcPts val="0"/>
              </a:spcBef>
            </a:pPr>
            <a:r>
              <a:rPr lang="fr-CH" sz="1700" dirty="0">
                <a:solidFill>
                  <a:srgbClr val="000000"/>
                </a:solidFill>
              </a:rPr>
              <a:t>Soirée des Bourses d’études, vendredi 17 décembre 2021</a:t>
            </a:r>
          </a:p>
          <a:p>
            <a:pPr>
              <a:spcBef>
                <a:spcPts val="0"/>
              </a:spcBef>
            </a:pPr>
            <a:r>
              <a:rPr lang="fr-CH" sz="1700" dirty="0">
                <a:solidFill>
                  <a:srgbClr val="000000"/>
                </a:solidFill>
              </a:rPr>
              <a:t>Anniversaire Pestalozzi (Aula Magna), mercredi 12 janvier 2022</a:t>
            </a:r>
          </a:p>
          <a:p>
            <a:pPr>
              <a:spcBef>
                <a:spcPts val="0"/>
              </a:spcBef>
            </a:pPr>
            <a:r>
              <a:rPr lang="fr-CH" sz="1700" dirty="0">
                <a:solidFill>
                  <a:srgbClr val="000000"/>
                </a:solidFill>
              </a:rPr>
              <a:t>Concerts </a:t>
            </a:r>
            <a:r>
              <a:rPr lang="fr-CH" sz="1700" dirty="0" err="1">
                <a:solidFill>
                  <a:srgbClr val="000000"/>
                </a:solidFill>
              </a:rPr>
              <a:t>NoVaJazz</a:t>
            </a:r>
            <a:r>
              <a:rPr lang="fr-CH" sz="1700" dirty="0">
                <a:solidFill>
                  <a:srgbClr val="000000"/>
                </a:solidFill>
              </a:rPr>
              <a:t>, samedi 02 octobre 2021, samedi 13 novembre 2021, samedi 27 novembre 2021, samedi 04 décembre 2021, samedi 11 décembre 2021</a:t>
            </a:r>
          </a:p>
          <a:p>
            <a:pPr>
              <a:spcBef>
                <a:spcPts val="0"/>
              </a:spcBef>
            </a:pPr>
            <a:endParaRPr lang="fr-CH" sz="1700" dirty="0">
              <a:solidFill>
                <a:srgbClr val="000000"/>
              </a:solidFill>
            </a:endParaRPr>
          </a:p>
          <a:p>
            <a:pPr marL="0" indent="0" algn="just">
              <a:spcBef>
                <a:spcPts val="0"/>
              </a:spcBef>
              <a:buNone/>
            </a:pPr>
            <a:r>
              <a:rPr lang="fr-CH" sz="1700" dirty="0">
                <a:solidFill>
                  <a:srgbClr val="000000"/>
                </a:solidFill>
              </a:rPr>
              <a:t>Selon les situations particulières, l’agenda pourra vivre quelques modifications.</a:t>
            </a:r>
          </a:p>
          <a:p>
            <a:pPr marL="0" indent="0" algn="just">
              <a:spcBef>
                <a:spcPts val="0"/>
              </a:spcBef>
              <a:buNone/>
            </a:pPr>
            <a:endParaRPr lang="fr-CH" sz="1700" dirty="0">
              <a:solidFill>
                <a:srgbClr val="000000"/>
              </a:solidFill>
            </a:endParaRPr>
          </a:p>
          <a:p>
            <a:pPr marL="0" indent="0" algn="ctr">
              <a:spcBef>
                <a:spcPts val="0"/>
              </a:spcBef>
              <a:buNone/>
            </a:pPr>
            <a:r>
              <a:rPr lang="fr-CH" sz="1700" dirty="0">
                <a:solidFill>
                  <a:srgbClr val="000000"/>
                </a:solidFill>
              </a:rPr>
              <a:t>D’ores et déjà, plein succès à vous Toutes et Tous.</a:t>
            </a:r>
          </a:p>
          <a:p>
            <a:pPr marL="0" indent="0" algn="ctr">
              <a:spcBef>
                <a:spcPts val="0"/>
              </a:spcBef>
              <a:buNone/>
            </a:pPr>
            <a:endParaRPr lang="fr-CH" sz="1700" dirty="0">
              <a:solidFill>
                <a:srgbClr val="000000"/>
              </a:solidFill>
            </a:endParaRPr>
          </a:p>
          <a:p>
            <a:pPr marL="0" indent="0" algn="ctr">
              <a:spcBef>
                <a:spcPts val="0"/>
              </a:spcBef>
              <a:buNone/>
            </a:pPr>
            <a:endParaRPr lang="fr-CH" sz="1700" dirty="0">
              <a:solidFill>
                <a:srgbClr val="000000"/>
              </a:solidFill>
            </a:endParaRPr>
          </a:p>
        </p:txBody>
      </p:sp>
      <p:pic>
        <p:nvPicPr>
          <p:cNvPr id="7" name="Image 6" descr="Envoyez des smileys en soutien aux écoles - Le site de l&amp;#39;Eglise Catholique  en Belgique">
            <a:extLst>
              <a:ext uri="{FF2B5EF4-FFF2-40B4-BE49-F238E27FC236}">
                <a16:creationId xmlns:a16="http://schemas.microsoft.com/office/drawing/2014/main" id="{5DA20DD9-58E0-42A9-B53D-BA6786AC8A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flipH="1">
            <a:off x="7794701" y="4716967"/>
            <a:ext cx="1862253" cy="1393902"/>
          </a:xfrm>
          <a:prstGeom prst="rect">
            <a:avLst/>
          </a:prstGeom>
          <a:noFill/>
          <a:ln>
            <a:noFill/>
          </a:ln>
        </p:spPr>
      </p:pic>
    </p:spTree>
    <p:extLst>
      <p:ext uri="{BB962C8B-B14F-4D97-AF65-F5344CB8AC3E}">
        <p14:creationId xmlns:p14="http://schemas.microsoft.com/office/powerpoint/2010/main" val="55700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E619BDD-94B9-4F7F-8C98-4441787BDC46}"/>
              </a:ext>
            </a:extLst>
          </p:cNvPr>
          <p:cNvSpPr>
            <a:spLocks noGrp="1"/>
          </p:cNvSpPr>
          <p:nvPr>
            <p:ph type="title"/>
          </p:nvPr>
        </p:nvSpPr>
        <p:spPr>
          <a:xfrm>
            <a:off x="640079" y="2053641"/>
            <a:ext cx="3669161" cy="2760098"/>
          </a:xfrm>
        </p:spPr>
        <p:txBody>
          <a:bodyPr>
            <a:normAutofit/>
          </a:bodyPr>
          <a:lstStyle/>
          <a:p>
            <a:pPr algn="ctr"/>
            <a:r>
              <a:rPr lang="fr-CH" sz="4000" dirty="0">
                <a:solidFill>
                  <a:srgbClr val="FFFFFF"/>
                </a:solidFill>
              </a:rPr>
              <a:t>5. Examens </a:t>
            </a:r>
            <a:br>
              <a:rPr lang="fr-CH" sz="4000" dirty="0">
                <a:solidFill>
                  <a:srgbClr val="FFFFFF"/>
                </a:solidFill>
              </a:rPr>
            </a:br>
            <a:r>
              <a:rPr lang="fr-CH" sz="4000" dirty="0">
                <a:solidFill>
                  <a:srgbClr val="FFFFFF"/>
                </a:solidFill>
              </a:rPr>
              <a:t>2022</a:t>
            </a:r>
          </a:p>
        </p:txBody>
      </p:sp>
      <p:sp>
        <p:nvSpPr>
          <p:cNvPr id="3" name="Espace réservé du contenu 2">
            <a:extLst>
              <a:ext uri="{FF2B5EF4-FFF2-40B4-BE49-F238E27FC236}">
                <a16:creationId xmlns:a16="http://schemas.microsoft.com/office/drawing/2014/main" id="{E3EDFBDA-4E09-4A69-897A-73AEBAD4399D}"/>
              </a:ext>
            </a:extLst>
          </p:cNvPr>
          <p:cNvSpPr>
            <a:spLocks noGrp="1"/>
          </p:cNvSpPr>
          <p:nvPr>
            <p:ph idx="1"/>
          </p:nvPr>
        </p:nvSpPr>
        <p:spPr>
          <a:xfrm>
            <a:off x="5705856" y="411480"/>
            <a:ext cx="6172200" cy="6309360"/>
          </a:xfrm>
          <a:solidFill>
            <a:schemeClr val="accent1">
              <a:lumMod val="60000"/>
              <a:lumOff val="40000"/>
            </a:schemeClr>
          </a:solidFill>
        </p:spPr>
        <p:txBody>
          <a:bodyPr anchor="t">
            <a:normAutofit/>
          </a:bodyPr>
          <a:lstStyle/>
          <a:p>
            <a:pPr marL="0" indent="0">
              <a:spcBef>
                <a:spcPts val="0"/>
              </a:spcBef>
              <a:buNone/>
            </a:pPr>
            <a:endParaRPr lang="fr-CH" sz="1500" b="1" dirty="0">
              <a:solidFill>
                <a:srgbClr val="000000"/>
              </a:solidFill>
            </a:endParaRPr>
          </a:p>
          <a:p>
            <a:pPr marL="0" indent="0">
              <a:spcBef>
                <a:spcPts val="0"/>
              </a:spcBef>
              <a:buNone/>
            </a:pPr>
            <a:endParaRPr lang="fr-CH" sz="1500" b="1" dirty="0">
              <a:solidFill>
                <a:srgbClr val="000000"/>
              </a:solidFill>
            </a:endParaRPr>
          </a:p>
          <a:p>
            <a:pPr marL="0" indent="0">
              <a:spcBef>
                <a:spcPts val="0"/>
              </a:spcBef>
              <a:buNone/>
            </a:pPr>
            <a:endParaRPr lang="fr-CH" sz="1500" b="1" dirty="0">
              <a:solidFill>
                <a:srgbClr val="000000"/>
              </a:solidFill>
            </a:endParaRPr>
          </a:p>
          <a:p>
            <a:pPr>
              <a:spcBef>
                <a:spcPts val="0"/>
              </a:spcBef>
            </a:pPr>
            <a:r>
              <a:rPr lang="fr-CH" sz="1500" b="1" dirty="0">
                <a:solidFill>
                  <a:srgbClr val="000000"/>
                </a:solidFill>
              </a:rPr>
              <a:t>Dates des sessions 2022</a:t>
            </a:r>
          </a:p>
          <a:p>
            <a:pPr marL="0" indent="0">
              <a:spcBef>
                <a:spcPts val="0"/>
              </a:spcBef>
              <a:buNone/>
            </a:pPr>
            <a:endParaRPr lang="fr-CH" sz="15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fr-CH" sz="1500" b="1" dirty="0">
                <a:effectLst/>
                <a:latin typeface="Calibri" panose="020F0502020204030204" pitchFamily="34" charset="0"/>
                <a:ea typeface="Calibri" panose="020F0502020204030204" pitchFamily="34" charset="0"/>
                <a:cs typeface="Times New Roman" panose="02020603050405020304" pitchFamily="18" charset="0"/>
              </a:rPr>
              <a:t>Samedi 07 mai </a:t>
            </a:r>
            <a:endParaRPr lang="fr-CH" sz="15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fr-CH" sz="1500" b="1" dirty="0">
                <a:effectLst/>
                <a:latin typeface="Calibri" panose="020F0502020204030204" pitchFamily="34" charset="0"/>
                <a:ea typeface="Calibri" panose="020F0502020204030204" pitchFamily="34" charset="0"/>
                <a:cs typeface="Times New Roman" panose="02020603050405020304" pitchFamily="18" charset="0"/>
              </a:rPr>
              <a:t>Samedi </a:t>
            </a:r>
            <a:r>
              <a:rPr lang="fr-CH" sz="1500" b="1" dirty="0">
                <a:latin typeface="Calibri" panose="020F0502020204030204" pitchFamily="34" charset="0"/>
                <a:ea typeface="Calibri" panose="020F0502020204030204" pitchFamily="34" charset="0"/>
                <a:cs typeface="Times New Roman" panose="02020603050405020304" pitchFamily="18" charset="0"/>
              </a:rPr>
              <a:t>14</a:t>
            </a:r>
            <a:r>
              <a:rPr lang="fr-CH" sz="1500" b="1" dirty="0">
                <a:effectLst/>
                <a:latin typeface="Calibri" panose="020F0502020204030204" pitchFamily="34" charset="0"/>
                <a:ea typeface="Calibri" panose="020F0502020204030204" pitchFamily="34" charset="0"/>
                <a:cs typeface="Times New Roman" panose="02020603050405020304" pitchFamily="18" charset="0"/>
              </a:rPr>
              <a:t> mai </a:t>
            </a:r>
            <a:endParaRPr lang="fr-CH" sz="15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fr-CH" sz="1500" b="1" dirty="0">
                <a:effectLst/>
                <a:latin typeface="Calibri" panose="020F0502020204030204" pitchFamily="34" charset="0"/>
                <a:ea typeface="Calibri" panose="020F0502020204030204" pitchFamily="34" charset="0"/>
                <a:cs typeface="Times New Roman" panose="02020603050405020304" pitchFamily="18" charset="0"/>
              </a:rPr>
              <a:t>Samedi </a:t>
            </a:r>
            <a:r>
              <a:rPr lang="fr-CH" sz="1500" b="1" dirty="0">
                <a:latin typeface="Calibri" panose="020F0502020204030204" pitchFamily="34" charset="0"/>
                <a:ea typeface="Calibri" panose="020F0502020204030204" pitchFamily="34" charset="0"/>
                <a:cs typeface="Times New Roman" panose="02020603050405020304" pitchFamily="18" charset="0"/>
              </a:rPr>
              <a:t>21</a:t>
            </a:r>
            <a:r>
              <a:rPr lang="fr-CH" sz="1500" b="1" dirty="0">
                <a:effectLst/>
                <a:latin typeface="Calibri" panose="020F0502020204030204" pitchFamily="34" charset="0"/>
                <a:ea typeface="Calibri" panose="020F0502020204030204" pitchFamily="34" charset="0"/>
                <a:cs typeface="Times New Roman" panose="02020603050405020304" pitchFamily="18" charset="0"/>
              </a:rPr>
              <a:t> mai </a:t>
            </a:r>
            <a:endParaRPr lang="fr-CH" sz="15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fr-CH" sz="15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r>
              <a:rPr lang="fr-CH" sz="1500" dirty="0">
                <a:latin typeface="Calibri" panose="020F0502020204030204" pitchFamily="34" charset="0"/>
                <a:ea typeface="Calibri" panose="020F0502020204030204" pitchFamily="34" charset="0"/>
                <a:cs typeface="Times New Roman" panose="02020603050405020304" pitchFamily="18" charset="0"/>
              </a:rPr>
              <a:t>Chaque </a:t>
            </a:r>
            <a:r>
              <a:rPr lang="fr-CH" sz="1500" dirty="0" err="1">
                <a:latin typeface="Calibri" panose="020F0502020204030204" pitchFamily="34" charset="0"/>
                <a:ea typeface="Calibri" panose="020F0502020204030204" pitchFamily="34" charset="0"/>
                <a:cs typeface="Times New Roman" panose="02020603050405020304" pitchFamily="18" charset="0"/>
              </a:rPr>
              <a:t>doyen·e</a:t>
            </a:r>
            <a:r>
              <a:rPr lang="fr-CH" sz="1500" dirty="0">
                <a:latin typeface="Calibri" panose="020F0502020204030204" pitchFamily="34" charset="0"/>
                <a:ea typeface="Calibri" panose="020F0502020204030204" pitchFamily="34" charset="0"/>
                <a:cs typeface="Times New Roman" panose="02020603050405020304" pitchFamily="18" charset="0"/>
              </a:rPr>
              <a:t> fixera la session choisie en concertation avec les </a:t>
            </a:r>
            <a:r>
              <a:rPr lang="fr-CH" sz="1500" dirty="0" err="1">
                <a:latin typeface="Calibri" panose="020F0502020204030204" pitchFamily="34" charset="0"/>
                <a:ea typeface="Calibri" panose="020F0502020204030204" pitchFamily="34" charset="0"/>
                <a:cs typeface="Times New Roman" panose="02020603050405020304" pitchFamily="18" charset="0"/>
              </a:rPr>
              <a:t>enseignants·es</a:t>
            </a:r>
            <a:r>
              <a:rPr lang="fr-CH" sz="1500" dirty="0">
                <a:latin typeface="Calibri" panose="020F0502020204030204" pitchFamily="34" charset="0"/>
                <a:ea typeface="Calibri" panose="020F0502020204030204" pitchFamily="34" charset="0"/>
                <a:cs typeface="Times New Roman" panose="02020603050405020304" pitchFamily="18" charset="0"/>
              </a:rPr>
              <a:t> du décanat.</a:t>
            </a:r>
            <a:endParaRPr lang="fr-CH"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fr-CH" sz="1500" b="1" dirty="0">
              <a:solidFill>
                <a:srgbClr val="000000"/>
              </a:solidFill>
            </a:endParaRPr>
          </a:p>
          <a:p>
            <a:pPr marL="0" indent="0" algn="just">
              <a:spcBef>
                <a:spcPts val="0"/>
              </a:spcBef>
              <a:buNone/>
            </a:pPr>
            <a:r>
              <a:rPr lang="fr-CH" sz="1500" dirty="0">
                <a:solidFill>
                  <a:srgbClr val="000000"/>
                </a:solidFill>
              </a:rPr>
              <a:t>La marche à suivre sera selon la procédure habituelle. Plus amples informations lors de la séance du 2</a:t>
            </a:r>
            <a:r>
              <a:rPr lang="fr-CH" sz="1500" baseline="30000" dirty="0">
                <a:solidFill>
                  <a:srgbClr val="000000"/>
                </a:solidFill>
              </a:rPr>
              <a:t>ème</a:t>
            </a:r>
            <a:r>
              <a:rPr lang="fr-CH" sz="1500" dirty="0">
                <a:solidFill>
                  <a:srgbClr val="000000"/>
                </a:solidFill>
              </a:rPr>
              <a:t> semestre (lundi 07 février 2022)</a:t>
            </a:r>
          </a:p>
          <a:p>
            <a:pPr marL="0" indent="0" algn="just">
              <a:spcBef>
                <a:spcPts val="0"/>
              </a:spcBef>
              <a:buNone/>
            </a:pPr>
            <a:endParaRPr lang="fr-CH" sz="1500" dirty="0">
              <a:solidFill>
                <a:srgbClr val="000000"/>
              </a:solidFill>
            </a:endParaRPr>
          </a:p>
          <a:p>
            <a:pPr marL="0" indent="0" algn="just">
              <a:spcBef>
                <a:spcPts val="0"/>
              </a:spcBef>
              <a:buNone/>
            </a:pPr>
            <a:endParaRPr lang="fr-CH" sz="1500" dirty="0">
              <a:solidFill>
                <a:srgbClr val="000000"/>
              </a:solidFill>
            </a:endParaRPr>
          </a:p>
          <a:p>
            <a:pPr algn="just">
              <a:spcBef>
                <a:spcPts val="0"/>
              </a:spcBef>
            </a:pPr>
            <a:r>
              <a:rPr lang="fr-CH" sz="1500" b="1" dirty="0">
                <a:solidFill>
                  <a:srgbClr val="000000"/>
                </a:solidFill>
              </a:rPr>
              <a:t>Niveau Préparatoire</a:t>
            </a:r>
          </a:p>
          <a:p>
            <a:pPr marL="0" indent="0" algn="just">
              <a:spcBef>
                <a:spcPts val="0"/>
              </a:spcBef>
              <a:buNone/>
            </a:pPr>
            <a:r>
              <a:rPr lang="fr-CH" sz="1500" dirty="0">
                <a:solidFill>
                  <a:srgbClr val="000000"/>
                </a:solidFill>
              </a:rPr>
              <a:t>Le niveau Préparatoire est en réflexion au sein des </a:t>
            </a:r>
            <a:r>
              <a:rPr lang="fr-CH" sz="1500" dirty="0" err="1">
                <a:solidFill>
                  <a:srgbClr val="000000"/>
                </a:solidFill>
              </a:rPr>
              <a:t>doyens·nes</a:t>
            </a:r>
            <a:r>
              <a:rPr lang="fr-CH" sz="1500" dirty="0">
                <a:solidFill>
                  <a:srgbClr val="000000"/>
                </a:solidFill>
              </a:rPr>
              <a:t>. Des précisions vous seront transmises soit durant ce premier semestre soit lors de la séance du 2ème semestre.</a:t>
            </a:r>
          </a:p>
          <a:p>
            <a:pPr marL="0" indent="0" algn="just">
              <a:spcBef>
                <a:spcPts val="0"/>
              </a:spcBef>
              <a:buNone/>
            </a:pPr>
            <a:endParaRPr lang="fr-CH" sz="1500" dirty="0">
              <a:solidFill>
                <a:srgbClr val="000000"/>
              </a:solidFill>
            </a:endParaRPr>
          </a:p>
          <a:p>
            <a:pPr marL="0" indent="0" algn="just">
              <a:spcBef>
                <a:spcPts val="0"/>
              </a:spcBef>
              <a:buNone/>
            </a:pPr>
            <a:endParaRPr lang="fr-CH" sz="1500" dirty="0">
              <a:solidFill>
                <a:srgbClr val="000000"/>
              </a:solidFill>
            </a:endParaRPr>
          </a:p>
          <a:p>
            <a:pPr marL="0" indent="0" algn="ctr">
              <a:spcBef>
                <a:spcPts val="0"/>
              </a:spcBef>
              <a:buNone/>
            </a:pPr>
            <a:endParaRPr lang="fr-CH" sz="1500" dirty="0">
              <a:solidFill>
                <a:srgbClr val="000000"/>
              </a:solidFill>
            </a:endParaRPr>
          </a:p>
        </p:txBody>
      </p:sp>
      <p:pic>
        <p:nvPicPr>
          <p:cNvPr id="7" name="Image 6" descr="smiley humeur">
            <a:extLst>
              <a:ext uri="{FF2B5EF4-FFF2-40B4-BE49-F238E27FC236}">
                <a16:creationId xmlns:a16="http://schemas.microsoft.com/office/drawing/2014/main" id="{5885B318-9A10-40B9-907B-0B4B2DFE5E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28156" y="4706930"/>
            <a:ext cx="2186939" cy="1739590"/>
          </a:xfrm>
          <a:prstGeom prst="rect">
            <a:avLst/>
          </a:prstGeom>
          <a:noFill/>
          <a:ln>
            <a:noFill/>
          </a:ln>
        </p:spPr>
      </p:pic>
    </p:spTree>
    <p:extLst>
      <p:ext uri="{BB962C8B-B14F-4D97-AF65-F5344CB8AC3E}">
        <p14:creationId xmlns:p14="http://schemas.microsoft.com/office/powerpoint/2010/main" val="305026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6619F5DF-3472-4EEC-A26A-A02735F863E8}"/>
              </a:ext>
            </a:extLst>
          </p:cNvPr>
          <p:cNvSpPr>
            <a:spLocks noGrp="1"/>
          </p:cNvSpPr>
          <p:nvPr>
            <p:ph type="title"/>
          </p:nvPr>
        </p:nvSpPr>
        <p:spPr>
          <a:xfrm>
            <a:off x="640079" y="2053641"/>
            <a:ext cx="3669161" cy="2760098"/>
          </a:xfrm>
        </p:spPr>
        <p:txBody>
          <a:bodyPr>
            <a:normAutofit/>
          </a:bodyPr>
          <a:lstStyle/>
          <a:p>
            <a:pPr algn="ctr"/>
            <a:r>
              <a:rPr lang="fr-CH" sz="4000" dirty="0">
                <a:solidFill>
                  <a:srgbClr val="FFFFFF"/>
                </a:solidFill>
              </a:rPr>
              <a:t>6. Informations institutionnelles</a:t>
            </a:r>
          </a:p>
        </p:txBody>
      </p:sp>
      <p:sp>
        <p:nvSpPr>
          <p:cNvPr id="3" name="Espace réservé du contenu 2">
            <a:extLst>
              <a:ext uri="{FF2B5EF4-FFF2-40B4-BE49-F238E27FC236}">
                <a16:creationId xmlns:a16="http://schemas.microsoft.com/office/drawing/2014/main" id="{78AF9ADE-6424-4913-B5DB-ADF47F45392D}"/>
              </a:ext>
            </a:extLst>
          </p:cNvPr>
          <p:cNvSpPr>
            <a:spLocks noGrp="1"/>
          </p:cNvSpPr>
          <p:nvPr>
            <p:ph idx="1"/>
          </p:nvPr>
        </p:nvSpPr>
        <p:spPr>
          <a:xfrm>
            <a:off x="5820937" y="423746"/>
            <a:ext cx="5965901" cy="6122020"/>
          </a:xfrm>
          <a:solidFill>
            <a:schemeClr val="accent1">
              <a:lumMod val="60000"/>
              <a:lumOff val="40000"/>
            </a:schemeClr>
          </a:solidFill>
        </p:spPr>
        <p:txBody>
          <a:bodyPr anchor="t">
            <a:normAutofit/>
          </a:bodyPr>
          <a:lstStyle/>
          <a:p>
            <a:pPr>
              <a:spcBef>
                <a:spcPts val="0"/>
              </a:spcBef>
            </a:pPr>
            <a:endParaRPr lang="fr-CH" sz="1500" b="1" dirty="0">
              <a:solidFill>
                <a:srgbClr val="000000"/>
              </a:solidFill>
            </a:endParaRPr>
          </a:p>
          <a:p>
            <a:pPr algn="just">
              <a:spcBef>
                <a:spcPts val="0"/>
              </a:spcBef>
            </a:pPr>
            <a:r>
              <a:rPr lang="fr-CH" sz="1400" b="1" dirty="0">
                <a:solidFill>
                  <a:srgbClr val="000000"/>
                </a:solidFill>
              </a:rPr>
              <a:t>Studios et matériel instrumental ou audio-visuel</a:t>
            </a:r>
          </a:p>
          <a:p>
            <a:pPr marL="0" indent="0" algn="just">
              <a:spcBef>
                <a:spcPts val="0"/>
              </a:spcBef>
              <a:buNone/>
            </a:pPr>
            <a:r>
              <a:rPr lang="fr-CH" sz="1400" dirty="0">
                <a:solidFill>
                  <a:srgbClr val="000000"/>
                </a:solidFill>
              </a:rPr>
              <a:t>Comment lutter contre les «accidents involontaires»?</a:t>
            </a:r>
          </a:p>
          <a:p>
            <a:pPr algn="just">
              <a:spcBef>
                <a:spcPts val="0"/>
              </a:spcBef>
            </a:pPr>
            <a:r>
              <a:rPr lang="fr-CH" sz="1400" b="1" dirty="0">
                <a:solidFill>
                  <a:srgbClr val="000000"/>
                </a:solidFill>
              </a:rPr>
              <a:t>Photocopieuses studio n° 203</a:t>
            </a:r>
          </a:p>
          <a:p>
            <a:pPr marL="0" indent="0" algn="just">
              <a:spcBef>
                <a:spcPts val="0"/>
              </a:spcBef>
              <a:buNone/>
            </a:pPr>
            <a:r>
              <a:rPr lang="fr-CH" sz="1400" dirty="0">
                <a:solidFill>
                  <a:srgbClr val="000000"/>
                </a:solidFill>
              </a:rPr>
              <a:t>Les photocopies se doivent d’être uniquement en noir-blanc. Une surprise lors du relevé 2019-2021, 8466 exemplaires en couleur!</a:t>
            </a:r>
          </a:p>
          <a:p>
            <a:pPr algn="just">
              <a:spcBef>
                <a:spcPts val="0"/>
              </a:spcBef>
            </a:pPr>
            <a:r>
              <a:rPr lang="fr-CH" sz="1400" b="1" dirty="0">
                <a:solidFill>
                  <a:srgbClr val="000000"/>
                </a:solidFill>
              </a:rPr>
              <a:t>Matériel informatique (tablettes) et audio-visuel</a:t>
            </a:r>
          </a:p>
          <a:p>
            <a:pPr marL="0" indent="0" algn="just">
              <a:spcBef>
                <a:spcPts val="0"/>
              </a:spcBef>
              <a:buNone/>
            </a:pPr>
            <a:r>
              <a:rPr lang="fr-CH" sz="1400" dirty="0">
                <a:solidFill>
                  <a:srgbClr val="000000"/>
                </a:solidFill>
              </a:rPr>
              <a:t>Il y aura dès cette année 16 IPad à disposition. Nous sommes persuadés que ces outils seront choyés comme il se doit. Cependant, pour éviter toute «difficulté relationnelle» avec ces moyens numériques, ils seront tous déposés dans l’armoire de la salle des professeurs (N°203). Cette armoire restera fermée et la clé sera à disposition dans un Safe dont le code vous sera transmis par courriel.</a:t>
            </a:r>
          </a:p>
          <a:p>
            <a:pPr marL="0" indent="0" algn="just">
              <a:spcBef>
                <a:spcPts val="0"/>
              </a:spcBef>
              <a:buNone/>
            </a:pPr>
            <a:r>
              <a:rPr lang="fr-CH" sz="1400" dirty="0">
                <a:solidFill>
                  <a:srgbClr val="000000"/>
                </a:solidFill>
              </a:rPr>
              <a:t>Pour l’audio-visuel, tout le matériel se trouve dans l’armoire du 2</a:t>
            </a:r>
            <a:r>
              <a:rPr lang="fr-CH" sz="1400" baseline="30000" dirty="0">
                <a:solidFill>
                  <a:srgbClr val="000000"/>
                </a:solidFill>
              </a:rPr>
              <a:t>ème</a:t>
            </a:r>
            <a:r>
              <a:rPr lang="fr-CH" sz="1400" dirty="0">
                <a:solidFill>
                  <a:srgbClr val="000000"/>
                </a:solidFill>
              </a:rPr>
              <a:t> étage (couloir après la porte pare-feu). Clé à disposition auprès de Clément Strahm, André Hahne ou au secrétariat. En cas d’utilisation, le mentionner par courriel auprès de la direction, du secrétariat et de Messieurs Hahne et Strahm.</a:t>
            </a:r>
          </a:p>
          <a:p>
            <a:pPr algn="just">
              <a:spcBef>
                <a:spcPts val="0"/>
              </a:spcBef>
            </a:pPr>
            <a:r>
              <a:rPr lang="fr-CH" sz="1400" b="1" dirty="0">
                <a:solidFill>
                  <a:srgbClr val="000000"/>
                </a:solidFill>
              </a:rPr>
              <a:t>Démissions 2020-2021</a:t>
            </a:r>
          </a:p>
          <a:p>
            <a:pPr marL="0" indent="0" algn="just">
              <a:spcBef>
                <a:spcPts val="0"/>
              </a:spcBef>
              <a:buNone/>
            </a:pPr>
            <a:r>
              <a:rPr lang="fr-CH" sz="1400" dirty="0">
                <a:solidFill>
                  <a:srgbClr val="000000"/>
                </a:solidFill>
              </a:rPr>
              <a:t>108 (inscriptions) – 91 (élèves). Rappel 2019-2020 (172 – 113). Rappel 2018-2019 (156 – 104)</a:t>
            </a:r>
          </a:p>
          <a:p>
            <a:pPr algn="just">
              <a:spcBef>
                <a:spcPts val="0"/>
              </a:spcBef>
            </a:pPr>
            <a:r>
              <a:rPr lang="fr-CH" sz="1400" b="1" dirty="0">
                <a:solidFill>
                  <a:srgbClr val="000000"/>
                </a:solidFill>
              </a:rPr>
              <a:t>Comptes 2020</a:t>
            </a:r>
          </a:p>
          <a:p>
            <a:pPr marL="0" indent="0" algn="just">
              <a:spcBef>
                <a:spcPts val="0"/>
              </a:spcBef>
              <a:buNone/>
            </a:pPr>
            <a:r>
              <a:rPr lang="fr-CH" sz="1400" dirty="0">
                <a:solidFill>
                  <a:srgbClr val="000000"/>
                </a:solidFill>
              </a:rPr>
              <a:t>Voir tableau</a:t>
            </a:r>
            <a:endParaRPr lang="fr-CH" sz="1400" b="1" dirty="0">
              <a:solidFill>
                <a:srgbClr val="000000"/>
              </a:solidFill>
            </a:endParaRPr>
          </a:p>
          <a:p>
            <a:pPr algn="just">
              <a:spcBef>
                <a:spcPts val="0"/>
              </a:spcBef>
            </a:pPr>
            <a:r>
              <a:rPr lang="fr-CH" sz="1400" b="1" dirty="0">
                <a:solidFill>
                  <a:srgbClr val="000000"/>
                </a:solidFill>
              </a:rPr>
              <a:t>Commissions intra-</a:t>
            </a:r>
            <a:r>
              <a:rPr lang="fr-CH" sz="1400" b="1" dirty="0" err="1">
                <a:solidFill>
                  <a:srgbClr val="000000"/>
                </a:solidFill>
              </a:rPr>
              <a:t>CMNV</a:t>
            </a:r>
            <a:r>
              <a:rPr lang="fr-CH" sz="1400" b="1" dirty="0">
                <a:solidFill>
                  <a:srgbClr val="000000"/>
                </a:solidFill>
              </a:rPr>
              <a:t> (document joint)</a:t>
            </a:r>
          </a:p>
          <a:p>
            <a:pPr marL="0" indent="0" algn="just">
              <a:spcBef>
                <a:spcPts val="0"/>
              </a:spcBef>
              <a:buNone/>
            </a:pPr>
            <a:r>
              <a:rPr lang="fr-CH" sz="1400" dirty="0">
                <a:solidFill>
                  <a:srgbClr val="000000"/>
                </a:solidFill>
              </a:rPr>
              <a:t>Idée émanant de la première rencontre DAC. Entités constituées d’</a:t>
            </a:r>
            <a:r>
              <a:rPr lang="fr-CH" sz="1400" dirty="0" err="1">
                <a:solidFill>
                  <a:srgbClr val="000000"/>
                </a:solidFill>
              </a:rPr>
              <a:t>un·e</a:t>
            </a:r>
            <a:r>
              <a:rPr lang="fr-CH" sz="1400" dirty="0">
                <a:solidFill>
                  <a:srgbClr val="000000"/>
                </a:solidFill>
              </a:rPr>
              <a:t> </a:t>
            </a:r>
            <a:r>
              <a:rPr lang="fr-CH" sz="1400" dirty="0" err="1">
                <a:solidFill>
                  <a:srgbClr val="000000"/>
                </a:solidFill>
              </a:rPr>
              <a:t>doyen·ne</a:t>
            </a:r>
            <a:r>
              <a:rPr lang="fr-CH" sz="1400" dirty="0">
                <a:solidFill>
                  <a:srgbClr val="000000"/>
                </a:solidFill>
              </a:rPr>
              <a:t>, d’</a:t>
            </a:r>
            <a:r>
              <a:rPr lang="fr-CH" sz="1400" dirty="0" err="1">
                <a:solidFill>
                  <a:srgbClr val="000000"/>
                </a:solidFill>
              </a:rPr>
              <a:t>un·ne</a:t>
            </a:r>
            <a:r>
              <a:rPr lang="fr-CH" sz="1400" dirty="0">
                <a:solidFill>
                  <a:srgbClr val="000000"/>
                </a:solidFill>
              </a:rPr>
              <a:t> </a:t>
            </a:r>
            <a:r>
              <a:rPr lang="fr-CH" sz="1400" dirty="0" err="1">
                <a:solidFill>
                  <a:srgbClr val="000000"/>
                </a:solidFill>
              </a:rPr>
              <a:t>représentant·e</a:t>
            </a:r>
            <a:r>
              <a:rPr lang="fr-CH" sz="1400" dirty="0">
                <a:solidFill>
                  <a:srgbClr val="000000"/>
                </a:solidFill>
              </a:rPr>
              <a:t> de l’APCMNV, d’</a:t>
            </a:r>
            <a:r>
              <a:rPr lang="fr-CH" sz="1400" dirty="0" err="1">
                <a:solidFill>
                  <a:srgbClr val="000000"/>
                </a:solidFill>
              </a:rPr>
              <a:t>un·e</a:t>
            </a:r>
            <a:r>
              <a:rPr lang="fr-CH" sz="1400" dirty="0">
                <a:solidFill>
                  <a:srgbClr val="000000"/>
                </a:solidFill>
              </a:rPr>
              <a:t> </a:t>
            </a:r>
            <a:r>
              <a:rPr lang="fr-CH" sz="1400" dirty="0" err="1">
                <a:solidFill>
                  <a:srgbClr val="000000"/>
                </a:solidFill>
              </a:rPr>
              <a:t>enseignant·e</a:t>
            </a:r>
            <a:r>
              <a:rPr lang="fr-CH" sz="1400" dirty="0">
                <a:solidFill>
                  <a:srgbClr val="000000"/>
                </a:solidFill>
              </a:rPr>
              <a:t> (selon la nécessité, d’un membre du </a:t>
            </a:r>
            <a:r>
              <a:rPr lang="fr-CH" sz="1400" dirty="0" err="1">
                <a:solidFill>
                  <a:srgbClr val="000000"/>
                </a:solidFill>
              </a:rPr>
              <a:t>CoDir</a:t>
            </a:r>
            <a:r>
              <a:rPr lang="fr-CH" sz="1400" dirty="0">
                <a:solidFill>
                  <a:srgbClr val="000000"/>
                </a:solidFill>
              </a:rPr>
              <a:t>)</a:t>
            </a:r>
          </a:p>
          <a:p>
            <a:pPr marL="0" indent="0" algn="just">
              <a:spcBef>
                <a:spcPts val="0"/>
              </a:spcBef>
              <a:buNone/>
            </a:pPr>
            <a:r>
              <a:rPr lang="fr-CH" sz="1400" dirty="0">
                <a:effectLst/>
                <a:latin typeface="Calibri" panose="020F0502020204030204" pitchFamily="34" charset="0"/>
                <a:ea typeface="Calibri" panose="020F0502020204030204" pitchFamily="34" charset="0"/>
                <a:cs typeface="Times New Roman" panose="02020603050405020304" pitchFamily="18" charset="0"/>
              </a:rPr>
              <a:t>Numérique – Audiovisuel (Clément Strahm, référent)</a:t>
            </a:r>
          </a:p>
          <a:p>
            <a:pPr marL="0" indent="0" algn="just">
              <a:spcBef>
                <a:spcPts val="0"/>
              </a:spcBef>
              <a:buNone/>
            </a:pPr>
            <a:r>
              <a:rPr lang="fr-CH" sz="1400" dirty="0">
                <a:effectLst/>
                <a:latin typeface="Calibri" panose="020F0502020204030204" pitchFamily="34" charset="0"/>
                <a:ea typeface="Calibri" panose="020F0502020204030204" pitchFamily="34" charset="0"/>
                <a:cs typeface="Times New Roman" panose="02020603050405020304" pitchFamily="18" charset="0"/>
              </a:rPr>
              <a:t>Portes ouvertes (Daniel Eisler, référent)</a:t>
            </a:r>
          </a:p>
          <a:p>
            <a:pPr marL="0" indent="0" algn="just">
              <a:spcBef>
                <a:spcPts val="0"/>
              </a:spcBef>
              <a:buNone/>
            </a:pPr>
            <a:r>
              <a:rPr lang="fr-CH" sz="1400" dirty="0">
                <a:effectLst/>
                <a:latin typeface="Calibri" panose="020F0502020204030204" pitchFamily="34" charset="0"/>
                <a:ea typeface="Calibri" panose="020F0502020204030204" pitchFamily="34" charset="0"/>
                <a:cs typeface="Times New Roman" panose="02020603050405020304" pitchFamily="18" charset="0"/>
              </a:rPr>
              <a:t>Filière intensive (Francine Acolas, référente)</a:t>
            </a:r>
          </a:p>
          <a:p>
            <a:pPr marL="0" indent="0" algn="just">
              <a:spcBef>
                <a:spcPts val="0"/>
              </a:spcBef>
              <a:buNone/>
            </a:pPr>
            <a:r>
              <a:rPr lang="fr-CH" sz="1400" dirty="0">
                <a:effectLst/>
                <a:latin typeface="Calibri" panose="020F0502020204030204" pitchFamily="34" charset="0"/>
                <a:ea typeface="Calibri" panose="020F0502020204030204" pitchFamily="34" charset="0"/>
                <a:cs typeface="Times New Roman" panose="02020603050405020304" pitchFamily="18" charset="0"/>
              </a:rPr>
              <a:t>Formation continue interne (Nathalie Nançoz et Blaise Ulrich, </a:t>
            </a:r>
            <a:r>
              <a:rPr lang="fr-CH" sz="1400" dirty="0" err="1">
                <a:effectLst/>
                <a:latin typeface="Calibri" panose="020F0502020204030204" pitchFamily="34" charset="0"/>
                <a:ea typeface="Calibri" panose="020F0502020204030204" pitchFamily="34" charset="0"/>
                <a:cs typeface="Times New Roman" panose="02020603050405020304" pitchFamily="18" charset="0"/>
              </a:rPr>
              <a:t>référent·e</a:t>
            </a:r>
            <a:r>
              <a:rPr lang="fr-CH" sz="1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spcBef>
                <a:spcPts val="0"/>
              </a:spcBef>
              <a:buNone/>
            </a:pPr>
            <a:r>
              <a:rPr lang="fr-CH" sz="1400" dirty="0">
                <a:effectLst/>
                <a:latin typeface="Calibri" panose="020F0502020204030204" pitchFamily="34" charset="0"/>
                <a:ea typeface="Calibri" panose="020F0502020204030204" pitchFamily="34" charset="0"/>
                <a:cs typeface="Times New Roman" panose="02020603050405020304" pitchFamily="18" charset="0"/>
              </a:rPr>
              <a:t>Règlement utilisation du matériel et occupation des studios (Claude Meynent, référent)</a:t>
            </a:r>
          </a:p>
          <a:p>
            <a:pPr marL="0" indent="0">
              <a:spcBef>
                <a:spcPts val="0"/>
              </a:spcBef>
              <a:buNone/>
            </a:pPr>
            <a:endParaRPr lang="fr-CH" sz="1600" dirty="0">
              <a:solidFill>
                <a:srgbClr val="000000"/>
              </a:solidFill>
            </a:endParaRPr>
          </a:p>
        </p:txBody>
      </p:sp>
    </p:spTree>
    <p:extLst>
      <p:ext uri="{BB962C8B-B14F-4D97-AF65-F5344CB8AC3E}">
        <p14:creationId xmlns:p14="http://schemas.microsoft.com/office/powerpoint/2010/main" val="336817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6619F5DF-3472-4EEC-A26A-A02735F863E8}"/>
              </a:ext>
            </a:extLst>
          </p:cNvPr>
          <p:cNvSpPr>
            <a:spLocks noGrp="1"/>
          </p:cNvSpPr>
          <p:nvPr>
            <p:ph type="title"/>
          </p:nvPr>
        </p:nvSpPr>
        <p:spPr>
          <a:xfrm>
            <a:off x="640079" y="2053641"/>
            <a:ext cx="3669161" cy="2760098"/>
          </a:xfrm>
        </p:spPr>
        <p:txBody>
          <a:bodyPr>
            <a:normAutofit/>
          </a:bodyPr>
          <a:lstStyle/>
          <a:p>
            <a:pPr algn="ctr"/>
            <a:r>
              <a:rPr lang="fr-CH" sz="4000" dirty="0">
                <a:solidFill>
                  <a:srgbClr val="FFFFFF"/>
                </a:solidFill>
              </a:rPr>
              <a:t>7. FEM</a:t>
            </a:r>
          </a:p>
        </p:txBody>
      </p:sp>
      <p:sp>
        <p:nvSpPr>
          <p:cNvPr id="3" name="Espace réservé du contenu 2">
            <a:extLst>
              <a:ext uri="{FF2B5EF4-FFF2-40B4-BE49-F238E27FC236}">
                <a16:creationId xmlns:a16="http://schemas.microsoft.com/office/drawing/2014/main" id="{78AF9ADE-6424-4913-B5DB-ADF47F45392D}"/>
              </a:ext>
            </a:extLst>
          </p:cNvPr>
          <p:cNvSpPr>
            <a:spLocks noGrp="1"/>
          </p:cNvSpPr>
          <p:nvPr>
            <p:ph idx="1"/>
          </p:nvPr>
        </p:nvSpPr>
        <p:spPr>
          <a:xfrm>
            <a:off x="5820937" y="423746"/>
            <a:ext cx="5965901" cy="6122020"/>
          </a:xfrm>
          <a:solidFill>
            <a:schemeClr val="accent1">
              <a:lumMod val="60000"/>
              <a:lumOff val="40000"/>
            </a:schemeClr>
          </a:solidFill>
        </p:spPr>
        <p:txBody>
          <a:bodyPr anchor="t">
            <a:normAutofit lnSpcReduction="10000"/>
          </a:bodyPr>
          <a:lstStyle/>
          <a:p>
            <a:pPr>
              <a:spcBef>
                <a:spcPts val="0"/>
              </a:spcBef>
            </a:pPr>
            <a:endParaRPr lang="fr-CH" sz="1500" b="1" dirty="0">
              <a:solidFill>
                <a:srgbClr val="000000"/>
              </a:solidFill>
            </a:endParaRPr>
          </a:p>
          <a:p>
            <a:pPr>
              <a:spcBef>
                <a:spcPts val="0"/>
              </a:spcBef>
            </a:pPr>
            <a:r>
              <a:rPr lang="fr-CH" sz="1600" b="1" dirty="0">
                <a:solidFill>
                  <a:srgbClr val="000000"/>
                </a:solidFill>
              </a:rPr>
              <a:t>Directives 2021-2022</a:t>
            </a:r>
          </a:p>
          <a:p>
            <a:pPr marL="0" indent="0">
              <a:spcBef>
                <a:spcPts val="0"/>
              </a:spcBef>
              <a:buNone/>
            </a:pPr>
            <a:endParaRPr lang="fr-CH" sz="1600" b="1" dirty="0">
              <a:solidFill>
                <a:srgbClr val="000000"/>
              </a:solidFill>
            </a:endParaRPr>
          </a:p>
          <a:p>
            <a:pPr>
              <a:spcBef>
                <a:spcPts val="0"/>
              </a:spcBef>
            </a:pPr>
            <a:r>
              <a:rPr lang="fr-CH" sz="1600" dirty="0">
                <a:solidFill>
                  <a:srgbClr val="000000"/>
                </a:solidFill>
              </a:rPr>
              <a:t>Passage de 36 semaines à 37 semaines d’enseignement/année (uniquement les élèves LEM)</a:t>
            </a:r>
          </a:p>
          <a:p>
            <a:pPr>
              <a:spcBef>
                <a:spcPts val="0"/>
              </a:spcBef>
            </a:pPr>
            <a:r>
              <a:rPr lang="fr-CH" sz="1600" dirty="0">
                <a:solidFill>
                  <a:srgbClr val="000000"/>
                </a:solidFill>
              </a:rPr>
              <a:t>Garantie du taux d’activité à 100% durant l’année scolaire en cours (élèves LEM et </a:t>
            </a:r>
            <a:r>
              <a:rPr lang="fr-CH" sz="1600" dirty="0" err="1">
                <a:solidFill>
                  <a:srgbClr val="000000"/>
                </a:solidFill>
              </a:rPr>
              <a:t>HLEM</a:t>
            </a:r>
            <a:r>
              <a:rPr lang="fr-CH" sz="1600" dirty="0">
                <a:solidFill>
                  <a:srgbClr val="000000"/>
                </a:solidFill>
              </a:rPr>
              <a:t>).</a:t>
            </a:r>
          </a:p>
          <a:p>
            <a:pPr>
              <a:spcBef>
                <a:spcPts val="0"/>
              </a:spcBef>
            </a:pPr>
            <a:r>
              <a:rPr lang="fr-CH" sz="1600" dirty="0">
                <a:solidFill>
                  <a:srgbClr val="000000"/>
                </a:solidFill>
              </a:rPr>
              <a:t>Garantie à 90% du taux d’activité de référence (fixé au 15 octobre) pour l’année scolaire suivante (uniquement les élèves LEM).</a:t>
            </a:r>
          </a:p>
          <a:p>
            <a:pPr>
              <a:spcBef>
                <a:spcPts val="0"/>
              </a:spcBef>
            </a:pPr>
            <a:r>
              <a:rPr lang="fr-CH" sz="1600" dirty="0">
                <a:solidFill>
                  <a:srgbClr val="000000"/>
                </a:solidFill>
              </a:rPr>
              <a:t>Une 6</a:t>
            </a:r>
            <a:r>
              <a:rPr lang="fr-CH" sz="1600" baseline="30000" dirty="0">
                <a:solidFill>
                  <a:srgbClr val="000000"/>
                </a:solidFill>
              </a:rPr>
              <a:t>ème</a:t>
            </a:r>
            <a:r>
              <a:rPr lang="fr-CH" sz="1600" dirty="0">
                <a:solidFill>
                  <a:srgbClr val="000000"/>
                </a:solidFill>
              </a:rPr>
              <a:t> semaine de vacances dès l’année des 60 ans (décharge de 30 minutes sur le plein-temps /semaine, passage à 25.0 heures à 24.5 heures).</a:t>
            </a:r>
          </a:p>
          <a:p>
            <a:pPr>
              <a:spcBef>
                <a:spcPts val="0"/>
              </a:spcBef>
            </a:pPr>
            <a:endParaRPr lang="fr-CH" sz="1600" dirty="0">
              <a:solidFill>
                <a:srgbClr val="000000"/>
              </a:solidFill>
            </a:endParaRPr>
          </a:p>
          <a:p>
            <a:pPr marL="0" indent="0" algn="ctr">
              <a:spcBef>
                <a:spcPts val="0"/>
              </a:spcBef>
              <a:buNone/>
            </a:pPr>
            <a:endParaRPr lang="fr-CH" sz="1600" dirty="0">
              <a:solidFill>
                <a:srgbClr val="000000"/>
              </a:solidFill>
            </a:endParaRPr>
          </a:p>
          <a:p>
            <a:pPr marL="0" indent="0">
              <a:spcBef>
                <a:spcPts val="0"/>
              </a:spcBef>
              <a:buNone/>
            </a:pPr>
            <a:endParaRPr lang="fr-CH" sz="1600" dirty="0">
              <a:solidFill>
                <a:srgbClr val="000000"/>
              </a:solidFill>
            </a:endParaRPr>
          </a:p>
          <a:p>
            <a:pPr marL="0" indent="0">
              <a:spcBef>
                <a:spcPts val="0"/>
              </a:spcBef>
              <a:buNone/>
            </a:pPr>
            <a:endParaRPr lang="fr-CH" sz="1600" dirty="0">
              <a:solidFill>
                <a:srgbClr val="000000"/>
              </a:solidFill>
            </a:endParaRPr>
          </a:p>
          <a:p>
            <a:pPr marL="0" indent="0">
              <a:spcBef>
                <a:spcPts val="0"/>
              </a:spcBef>
              <a:buNone/>
            </a:pPr>
            <a:endParaRPr lang="fr-CH" sz="1600" dirty="0">
              <a:solidFill>
                <a:srgbClr val="000000"/>
              </a:solidFill>
            </a:endParaRPr>
          </a:p>
          <a:p>
            <a:pPr marL="0" indent="0">
              <a:spcBef>
                <a:spcPts val="0"/>
              </a:spcBef>
              <a:buNone/>
            </a:pPr>
            <a:endParaRPr lang="fr-CH" sz="1600" dirty="0">
              <a:solidFill>
                <a:srgbClr val="000000"/>
              </a:solidFill>
            </a:endParaRPr>
          </a:p>
          <a:p>
            <a:pPr marL="0" indent="0">
              <a:spcBef>
                <a:spcPts val="0"/>
              </a:spcBef>
              <a:buNone/>
            </a:pPr>
            <a:endParaRPr lang="fr-CH" sz="1600" dirty="0">
              <a:solidFill>
                <a:srgbClr val="000000"/>
              </a:solidFill>
            </a:endParaRPr>
          </a:p>
          <a:p>
            <a:pPr marL="0" indent="0">
              <a:spcBef>
                <a:spcPts val="0"/>
              </a:spcBef>
              <a:buNone/>
            </a:pPr>
            <a:endParaRPr lang="fr-CH" sz="1600" dirty="0">
              <a:solidFill>
                <a:srgbClr val="000000"/>
              </a:solidFill>
            </a:endParaRPr>
          </a:p>
          <a:p>
            <a:pPr marL="0" indent="0">
              <a:spcBef>
                <a:spcPts val="0"/>
              </a:spcBef>
              <a:buNone/>
            </a:pPr>
            <a:endParaRPr lang="fr-CH" sz="1600" dirty="0">
              <a:solidFill>
                <a:srgbClr val="000000"/>
              </a:solidFill>
            </a:endParaRPr>
          </a:p>
          <a:p>
            <a:pPr>
              <a:spcBef>
                <a:spcPts val="0"/>
              </a:spcBef>
            </a:pPr>
            <a:r>
              <a:rPr lang="fr-CH" sz="1600" b="1" dirty="0">
                <a:solidFill>
                  <a:srgbClr val="000000"/>
                </a:solidFill>
              </a:rPr>
              <a:t>Avenants au Règlement du Corps Professoral et au Contrat de Travail</a:t>
            </a:r>
          </a:p>
          <a:p>
            <a:pPr marL="0" indent="0">
              <a:spcBef>
                <a:spcPts val="0"/>
              </a:spcBef>
              <a:buNone/>
            </a:pPr>
            <a:r>
              <a:rPr lang="fr-CH" sz="1600" dirty="0">
                <a:solidFill>
                  <a:srgbClr val="000000"/>
                </a:solidFill>
              </a:rPr>
              <a:t>Selon document joint pour exemple</a:t>
            </a:r>
          </a:p>
          <a:p>
            <a:pPr marL="0" indent="0">
              <a:spcBef>
                <a:spcPts val="0"/>
              </a:spcBef>
              <a:buNone/>
            </a:pPr>
            <a:endParaRPr lang="fr-CH" sz="1600" b="1" dirty="0">
              <a:solidFill>
                <a:srgbClr val="000000"/>
              </a:solidFill>
            </a:endParaRPr>
          </a:p>
          <a:p>
            <a:pPr>
              <a:spcBef>
                <a:spcPts val="0"/>
              </a:spcBef>
            </a:pPr>
            <a:r>
              <a:rPr lang="fr-CH" sz="1600" b="1" dirty="0">
                <a:solidFill>
                  <a:srgbClr val="000000"/>
                </a:solidFill>
              </a:rPr>
              <a:t>Directives Covid-19</a:t>
            </a:r>
          </a:p>
          <a:p>
            <a:pPr marL="0" indent="0">
              <a:spcBef>
                <a:spcPts val="0"/>
              </a:spcBef>
              <a:buNone/>
            </a:pPr>
            <a:r>
              <a:rPr lang="fr-CH" sz="1600" dirty="0">
                <a:solidFill>
                  <a:srgbClr val="000000"/>
                </a:solidFill>
              </a:rPr>
              <a:t>Les directives du deuxième semestre 2020-2021, s’appliquent jusqu’au 10 septembre. Pour la suite, en attente des déclarations du </a:t>
            </a:r>
            <a:r>
              <a:rPr lang="fr-CH" sz="1600" dirty="0" err="1">
                <a:solidFill>
                  <a:srgbClr val="000000"/>
                </a:solidFill>
              </a:rPr>
              <a:t>CFed</a:t>
            </a:r>
            <a:r>
              <a:rPr lang="fr-CH" sz="1600" dirty="0">
                <a:solidFill>
                  <a:srgbClr val="000000"/>
                </a:solidFill>
              </a:rPr>
              <a:t>, du </a:t>
            </a:r>
            <a:r>
              <a:rPr lang="fr-CH" sz="1600" dirty="0" err="1">
                <a:solidFill>
                  <a:srgbClr val="000000"/>
                </a:solidFill>
              </a:rPr>
              <a:t>DFJC</a:t>
            </a:r>
            <a:r>
              <a:rPr lang="fr-CH" sz="1600" dirty="0">
                <a:solidFill>
                  <a:srgbClr val="000000"/>
                </a:solidFill>
              </a:rPr>
              <a:t> et de l’</a:t>
            </a:r>
            <a:r>
              <a:rPr lang="fr-CH" sz="1600" dirty="0" err="1">
                <a:solidFill>
                  <a:srgbClr val="000000"/>
                </a:solidFill>
              </a:rPr>
              <a:t>ASEM</a:t>
            </a:r>
            <a:r>
              <a:rPr lang="fr-CH" sz="1600" dirty="0">
                <a:solidFill>
                  <a:srgbClr val="000000"/>
                </a:solidFill>
              </a:rPr>
              <a:t>.</a:t>
            </a:r>
          </a:p>
          <a:p>
            <a:pPr marL="0" indent="0">
              <a:spcBef>
                <a:spcPts val="0"/>
              </a:spcBef>
              <a:buNone/>
            </a:pPr>
            <a:endParaRPr lang="fr-CH" sz="1600" dirty="0">
              <a:solidFill>
                <a:srgbClr val="000000"/>
              </a:solidFill>
            </a:endParaRPr>
          </a:p>
        </p:txBody>
      </p:sp>
      <p:pic>
        <p:nvPicPr>
          <p:cNvPr id="7" name="Image 6" descr="1,261 Disbelief Vector Images - Free &amp;amp; Royalty-free Disbelief Vectors |  Depositphotos®">
            <a:extLst>
              <a:ext uri="{FF2B5EF4-FFF2-40B4-BE49-F238E27FC236}">
                <a16:creationId xmlns:a16="http://schemas.microsoft.com/office/drawing/2014/main" id="{2D16A1C5-890B-49E1-AA06-BE9790E394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61611" y="2798957"/>
            <a:ext cx="1683834" cy="1460810"/>
          </a:xfrm>
          <a:prstGeom prst="rect">
            <a:avLst/>
          </a:prstGeom>
          <a:noFill/>
          <a:ln>
            <a:noFill/>
          </a:ln>
        </p:spPr>
      </p:pic>
    </p:spTree>
    <p:extLst>
      <p:ext uri="{BB962C8B-B14F-4D97-AF65-F5344CB8AC3E}">
        <p14:creationId xmlns:p14="http://schemas.microsoft.com/office/powerpoint/2010/main" val="396906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52A6037-DAD9-48CF-92BB-330A16B9F33F}"/>
              </a:ext>
            </a:extLst>
          </p:cNvPr>
          <p:cNvSpPr>
            <a:spLocks noGrp="1"/>
          </p:cNvSpPr>
          <p:nvPr>
            <p:ph type="title"/>
          </p:nvPr>
        </p:nvSpPr>
        <p:spPr>
          <a:xfrm>
            <a:off x="535259" y="1795346"/>
            <a:ext cx="3847170" cy="3018393"/>
          </a:xfrm>
        </p:spPr>
        <p:txBody>
          <a:bodyPr>
            <a:normAutofit/>
          </a:bodyPr>
          <a:lstStyle/>
          <a:p>
            <a:pPr algn="ctr"/>
            <a:r>
              <a:rPr lang="fr-CH" sz="4000" dirty="0">
                <a:solidFill>
                  <a:srgbClr val="FFFFFF"/>
                </a:solidFill>
              </a:rPr>
              <a:t>8. Association des </a:t>
            </a:r>
            <a:r>
              <a:rPr lang="fr-CH" sz="4000" dirty="0" err="1">
                <a:solidFill>
                  <a:srgbClr val="FFFFFF"/>
                </a:solidFill>
              </a:rPr>
              <a:t>professeurs·es</a:t>
            </a:r>
            <a:br>
              <a:rPr lang="fr-CH" sz="4000" dirty="0">
                <a:solidFill>
                  <a:srgbClr val="FFFFFF"/>
                </a:solidFill>
              </a:rPr>
            </a:br>
            <a:r>
              <a:rPr lang="fr-CH" sz="4000" dirty="0">
                <a:solidFill>
                  <a:srgbClr val="FFFFFF"/>
                </a:solidFill>
              </a:rPr>
              <a:t>APCMNV</a:t>
            </a:r>
          </a:p>
        </p:txBody>
      </p:sp>
      <p:sp>
        <p:nvSpPr>
          <p:cNvPr id="3" name="Espace réservé du contenu 2">
            <a:extLst>
              <a:ext uri="{FF2B5EF4-FFF2-40B4-BE49-F238E27FC236}">
                <a16:creationId xmlns:a16="http://schemas.microsoft.com/office/drawing/2014/main" id="{5D253694-7FA3-4048-A0C2-E1D5FD54C302}"/>
              </a:ext>
            </a:extLst>
          </p:cNvPr>
          <p:cNvSpPr>
            <a:spLocks noGrp="1"/>
          </p:cNvSpPr>
          <p:nvPr>
            <p:ph idx="1"/>
          </p:nvPr>
        </p:nvSpPr>
        <p:spPr>
          <a:xfrm>
            <a:off x="5531005" y="384048"/>
            <a:ext cx="6211240" cy="5626459"/>
          </a:xfrm>
          <a:solidFill>
            <a:schemeClr val="accent1">
              <a:lumMod val="60000"/>
              <a:lumOff val="40000"/>
            </a:schemeClr>
          </a:solidFill>
        </p:spPr>
        <p:txBody>
          <a:bodyPr anchor="t">
            <a:normAutofit/>
          </a:bodyPr>
          <a:lstStyle/>
          <a:p>
            <a:pPr>
              <a:spcBef>
                <a:spcPts val="0"/>
              </a:spcBef>
            </a:pPr>
            <a:endParaRPr lang="fr-CH" sz="2000" b="1" dirty="0">
              <a:solidFill>
                <a:srgbClr val="000000"/>
              </a:solidFill>
            </a:endParaRPr>
          </a:p>
          <a:p>
            <a:pPr>
              <a:spcBef>
                <a:spcPts val="0"/>
              </a:spcBef>
            </a:pPr>
            <a:r>
              <a:rPr lang="fr-CH" sz="2000" b="1" dirty="0">
                <a:solidFill>
                  <a:srgbClr val="000000"/>
                </a:solidFill>
              </a:rPr>
              <a:t>Informations et communications</a:t>
            </a:r>
          </a:p>
          <a:p>
            <a:pPr marL="0" indent="0">
              <a:spcBef>
                <a:spcPts val="0"/>
              </a:spcBef>
              <a:buNone/>
            </a:pPr>
            <a:r>
              <a:rPr lang="fr-CH" sz="1800" dirty="0">
                <a:solidFill>
                  <a:srgbClr val="000000"/>
                </a:solidFill>
              </a:rPr>
              <a:t>Nicole Nouyrit, présidente</a:t>
            </a:r>
          </a:p>
          <a:p>
            <a:pPr marL="0" indent="0">
              <a:spcBef>
                <a:spcPts val="0"/>
              </a:spcBef>
              <a:buNone/>
            </a:pPr>
            <a:endParaRPr lang="fr-CH" sz="1800" dirty="0">
              <a:solidFill>
                <a:srgbClr val="000000"/>
              </a:solidFill>
            </a:endParaRPr>
          </a:p>
          <a:p>
            <a:pPr marL="0" indent="0">
              <a:spcBef>
                <a:spcPts val="0"/>
              </a:spcBef>
              <a:buNone/>
            </a:pPr>
            <a:endParaRPr lang="fr-CH" sz="1800" dirty="0">
              <a:solidFill>
                <a:srgbClr val="000000"/>
              </a:solidFill>
            </a:endParaRPr>
          </a:p>
          <a:p>
            <a:pPr marL="0" indent="0" algn="ctr">
              <a:spcBef>
                <a:spcPts val="0"/>
              </a:spcBef>
              <a:buNone/>
            </a:pPr>
            <a:endParaRPr lang="fr-CH" sz="1800" dirty="0">
              <a:solidFill>
                <a:srgbClr val="000000"/>
              </a:solidFill>
            </a:endParaRPr>
          </a:p>
        </p:txBody>
      </p:sp>
      <p:pic>
        <p:nvPicPr>
          <p:cNvPr id="9" name="Image 8" descr="Smiley Avec Le Presse-papiers En Bois Et Les Crayons Colorés Illustration  de Vecteur - Illustration du amusement, graphisme: 103029858">
            <a:extLst>
              <a:ext uri="{FF2B5EF4-FFF2-40B4-BE49-F238E27FC236}">
                <a16:creationId xmlns:a16="http://schemas.microsoft.com/office/drawing/2014/main" id="{1A0E55BE-E6DF-41AB-ACB4-C06954960A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17369" y="1867829"/>
            <a:ext cx="3965138" cy="3122342"/>
          </a:xfrm>
          <a:prstGeom prst="rect">
            <a:avLst/>
          </a:prstGeom>
          <a:noFill/>
          <a:ln>
            <a:noFill/>
          </a:ln>
        </p:spPr>
      </p:pic>
    </p:spTree>
    <p:extLst>
      <p:ext uri="{BB962C8B-B14F-4D97-AF65-F5344CB8AC3E}">
        <p14:creationId xmlns:p14="http://schemas.microsoft.com/office/powerpoint/2010/main" val="155978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52A6037-DAD9-48CF-92BB-330A16B9F33F}"/>
              </a:ext>
            </a:extLst>
          </p:cNvPr>
          <p:cNvSpPr>
            <a:spLocks noGrp="1"/>
          </p:cNvSpPr>
          <p:nvPr>
            <p:ph type="title"/>
          </p:nvPr>
        </p:nvSpPr>
        <p:spPr>
          <a:xfrm>
            <a:off x="535259" y="1795346"/>
            <a:ext cx="3847170" cy="3018393"/>
          </a:xfrm>
        </p:spPr>
        <p:txBody>
          <a:bodyPr>
            <a:normAutofit/>
          </a:bodyPr>
          <a:lstStyle/>
          <a:p>
            <a:pPr algn="ctr"/>
            <a:r>
              <a:rPr lang="fr-CH" sz="4000" dirty="0">
                <a:solidFill>
                  <a:srgbClr val="FFFFFF"/>
                </a:solidFill>
              </a:rPr>
              <a:t>9. Projet </a:t>
            </a:r>
            <a:r>
              <a:rPr lang="fr-CH" sz="4000" dirty="0" err="1">
                <a:solidFill>
                  <a:srgbClr val="FFFFFF"/>
                </a:solidFill>
              </a:rPr>
              <a:t>Aquanote</a:t>
            </a:r>
            <a:endParaRPr lang="fr-CH" sz="4000" dirty="0">
              <a:solidFill>
                <a:srgbClr val="FFFFFF"/>
              </a:solidFill>
            </a:endParaRPr>
          </a:p>
        </p:txBody>
      </p:sp>
      <p:sp>
        <p:nvSpPr>
          <p:cNvPr id="3" name="Espace réservé du contenu 2">
            <a:extLst>
              <a:ext uri="{FF2B5EF4-FFF2-40B4-BE49-F238E27FC236}">
                <a16:creationId xmlns:a16="http://schemas.microsoft.com/office/drawing/2014/main" id="{5D253694-7FA3-4048-A0C2-E1D5FD54C302}"/>
              </a:ext>
            </a:extLst>
          </p:cNvPr>
          <p:cNvSpPr>
            <a:spLocks noGrp="1"/>
          </p:cNvSpPr>
          <p:nvPr>
            <p:ph idx="1"/>
          </p:nvPr>
        </p:nvSpPr>
        <p:spPr>
          <a:xfrm>
            <a:off x="5531005" y="384048"/>
            <a:ext cx="6211240" cy="5626459"/>
          </a:xfrm>
          <a:solidFill>
            <a:schemeClr val="accent1">
              <a:lumMod val="60000"/>
              <a:lumOff val="40000"/>
            </a:schemeClr>
          </a:solidFill>
        </p:spPr>
        <p:txBody>
          <a:bodyPr anchor="t">
            <a:normAutofit/>
          </a:bodyPr>
          <a:lstStyle/>
          <a:p>
            <a:pPr marL="0" indent="0">
              <a:spcBef>
                <a:spcPts val="0"/>
              </a:spcBef>
              <a:buNone/>
            </a:pPr>
            <a:endParaRPr lang="fr-CH" sz="1800" dirty="0">
              <a:solidFill>
                <a:srgbClr val="000000"/>
              </a:solidFill>
            </a:endParaRPr>
          </a:p>
          <a:p>
            <a:pPr marL="0" indent="0">
              <a:spcBef>
                <a:spcPts val="0"/>
              </a:spcBef>
              <a:buNone/>
            </a:pPr>
            <a:endParaRPr lang="fr-CH" sz="1800" dirty="0">
              <a:solidFill>
                <a:srgbClr val="000000"/>
              </a:solidFill>
            </a:endParaRPr>
          </a:p>
          <a:p>
            <a:pPr>
              <a:spcBef>
                <a:spcPts val="0"/>
              </a:spcBef>
            </a:pPr>
            <a:r>
              <a:rPr lang="fr-CH" sz="1800" b="1" dirty="0">
                <a:solidFill>
                  <a:srgbClr val="000000"/>
                </a:solidFill>
              </a:rPr>
              <a:t>Projet </a:t>
            </a:r>
            <a:r>
              <a:rPr lang="fr-CH" sz="1800" b="1" dirty="0" err="1">
                <a:solidFill>
                  <a:srgbClr val="000000"/>
                </a:solidFill>
              </a:rPr>
              <a:t>Aquanote</a:t>
            </a:r>
            <a:r>
              <a:rPr lang="fr-CH" sz="1800" b="1" dirty="0">
                <a:solidFill>
                  <a:srgbClr val="000000"/>
                </a:solidFill>
              </a:rPr>
              <a:t> (document joint)</a:t>
            </a:r>
          </a:p>
          <a:p>
            <a:pPr marL="0" indent="0">
              <a:spcBef>
                <a:spcPts val="0"/>
              </a:spcBef>
              <a:buNone/>
            </a:pPr>
            <a:endParaRPr lang="fr-CH" sz="1800" b="1" dirty="0">
              <a:solidFill>
                <a:srgbClr val="000000"/>
              </a:solidFill>
            </a:endParaRPr>
          </a:p>
          <a:p>
            <a:pPr marL="0" indent="0">
              <a:spcBef>
                <a:spcPts val="0"/>
              </a:spcBef>
              <a:buNone/>
            </a:pPr>
            <a:r>
              <a:rPr lang="fr-CH" sz="1800" dirty="0">
                <a:solidFill>
                  <a:srgbClr val="000000"/>
                </a:solidFill>
              </a:rPr>
              <a:t>Présentation, Jean-Christophe Ducret</a:t>
            </a:r>
          </a:p>
          <a:p>
            <a:pPr marL="0" indent="0">
              <a:spcBef>
                <a:spcPts val="0"/>
              </a:spcBef>
              <a:buNone/>
            </a:pPr>
            <a:endParaRPr lang="fr-CH" sz="1800" dirty="0">
              <a:solidFill>
                <a:srgbClr val="000000"/>
              </a:solidFill>
            </a:endParaRPr>
          </a:p>
          <a:p>
            <a:pPr marL="0" indent="0">
              <a:spcBef>
                <a:spcPts val="0"/>
              </a:spcBef>
              <a:buNone/>
            </a:pPr>
            <a:r>
              <a:rPr lang="fr-CH" sz="1800" dirty="0">
                <a:solidFill>
                  <a:srgbClr val="000000"/>
                </a:solidFill>
              </a:rPr>
              <a:t>Discussion </a:t>
            </a:r>
          </a:p>
          <a:p>
            <a:pPr marL="0" indent="0">
              <a:spcBef>
                <a:spcPts val="0"/>
              </a:spcBef>
              <a:buNone/>
            </a:pPr>
            <a:endParaRPr lang="fr-CH" sz="1800" dirty="0">
              <a:solidFill>
                <a:srgbClr val="000000"/>
              </a:solidFill>
            </a:endParaRPr>
          </a:p>
          <a:p>
            <a:pPr marL="0" indent="0">
              <a:spcBef>
                <a:spcPts val="0"/>
              </a:spcBef>
              <a:buNone/>
            </a:pPr>
            <a:r>
              <a:rPr lang="fr-CH" sz="1800" dirty="0">
                <a:solidFill>
                  <a:srgbClr val="000000"/>
                </a:solidFill>
              </a:rPr>
              <a:t>Groupe de travail</a:t>
            </a:r>
          </a:p>
          <a:p>
            <a:pPr marL="0" indent="0">
              <a:spcBef>
                <a:spcPts val="0"/>
              </a:spcBef>
              <a:buNone/>
            </a:pPr>
            <a:r>
              <a:rPr lang="fr-CH" sz="1800" dirty="0">
                <a:solidFill>
                  <a:srgbClr val="000000"/>
                </a:solidFill>
              </a:rPr>
              <a:t>Création d’un groupe de travail </a:t>
            </a:r>
            <a:r>
              <a:rPr lang="fr-CH" sz="1800" dirty="0" err="1">
                <a:solidFill>
                  <a:srgbClr val="000000"/>
                </a:solidFill>
              </a:rPr>
              <a:t>représentif</a:t>
            </a:r>
            <a:r>
              <a:rPr lang="fr-CH" sz="1800" dirty="0">
                <a:solidFill>
                  <a:srgbClr val="000000"/>
                </a:solidFill>
              </a:rPr>
              <a:t> de l’institution (Décanat, APCMNV, Corps enseignant, </a:t>
            </a:r>
            <a:r>
              <a:rPr lang="fr-CH" sz="1800" dirty="0" err="1">
                <a:solidFill>
                  <a:srgbClr val="000000"/>
                </a:solidFill>
              </a:rPr>
              <a:t>CoDir</a:t>
            </a:r>
            <a:r>
              <a:rPr lang="fr-CH" sz="1800" dirty="0">
                <a:solidFill>
                  <a:srgbClr val="000000"/>
                </a:solidFill>
              </a:rPr>
              <a:t>)</a:t>
            </a:r>
          </a:p>
          <a:p>
            <a:pPr marL="0" indent="0">
              <a:spcBef>
                <a:spcPts val="0"/>
              </a:spcBef>
              <a:buNone/>
            </a:pPr>
            <a:endParaRPr lang="fr-CH" sz="1800" dirty="0">
              <a:solidFill>
                <a:srgbClr val="000000"/>
              </a:solidFill>
            </a:endParaRPr>
          </a:p>
          <a:p>
            <a:pPr marL="0" indent="0" algn="ctr">
              <a:spcBef>
                <a:spcPts val="0"/>
              </a:spcBef>
              <a:buNone/>
            </a:pPr>
            <a:endParaRPr lang="fr-CH" sz="1800" dirty="0">
              <a:solidFill>
                <a:srgbClr val="000000"/>
              </a:solidFill>
            </a:endParaRPr>
          </a:p>
        </p:txBody>
      </p:sp>
      <p:pic>
        <p:nvPicPr>
          <p:cNvPr id="7" name="Image 6" descr="Thinking emoticon Stock Vector Image &amp;amp; Art - Alamy">
            <a:extLst>
              <a:ext uri="{FF2B5EF4-FFF2-40B4-BE49-F238E27FC236}">
                <a16:creationId xmlns:a16="http://schemas.microsoft.com/office/drawing/2014/main" id="{ED93E355-05AF-4088-9DA6-6918EC5433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70064" y="3246120"/>
            <a:ext cx="2697480" cy="2441448"/>
          </a:xfrm>
          <a:prstGeom prst="rect">
            <a:avLst/>
          </a:prstGeom>
          <a:noFill/>
          <a:ln>
            <a:noFill/>
          </a:ln>
        </p:spPr>
      </p:pic>
    </p:spTree>
    <p:extLst>
      <p:ext uri="{BB962C8B-B14F-4D97-AF65-F5344CB8AC3E}">
        <p14:creationId xmlns:p14="http://schemas.microsoft.com/office/powerpoint/2010/main" val="33604857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999</Words>
  <Application>Microsoft Office PowerPoint</Application>
  <PresentationFormat>Grand écran</PresentationFormat>
  <Paragraphs>170</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Séance de rentrée du Conservatoire – Mercredi 18 août 2021</vt:lpstr>
      <vt:lpstr>2. PV</vt:lpstr>
      <vt:lpstr>3. Survol de l’année 2020-2021</vt:lpstr>
      <vt:lpstr>4. Agenda 2021 – 2022 Premier semestre</vt:lpstr>
      <vt:lpstr>5. Examens  2022</vt:lpstr>
      <vt:lpstr>6. Informations institutionnelles</vt:lpstr>
      <vt:lpstr>7. FEM</vt:lpstr>
      <vt:lpstr>8. Association des professeurs·es APCMNV</vt:lpstr>
      <vt:lpstr>9. Projet Aquanote</vt:lpstr>
      <vt:lpstr>9. Divers et propositions individuelles</vt:lpstr>
      <vt:lpstr>Le Conservatoire de Musique du Nord Vaudois</vt:lpstr>
      <vt:lpstr>Deuxième partie Invités  Madame Christelle Maillard Rédactrice en cheffe adjointe à La Région  Monsieur Philippe Müller Membre du comité ASEM (Association Suisse des Ecole de Musique)</vt:lpstr>
      <vt:lpstr>Apéritif à L’Impro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de rentrée du Conservatoire – Mercredi 19 août 2020</dc:title>
  <dc:creator>Hurni Jacques</dc:creator>
  <cp:lastModifiedBy>Hurni Jacques</cp:lastModifiedBy>
  <cp:revision>12</cp:revision>
  <dcterms:created xsi:type="dcterms:W3CDTF">2020-08-18T14:57:36Z</dcterms:created>
  <dcterms:modified xsi:type="dcterms:W3CDTF">2021-09-07T13:00:26Z</dcterms:modified>
</cp:coreProperties>
</file>